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charts/chart1.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1.xml" ContentType="application/vnd.ms-office.chartcolorstyle+xml"/>
  <Override PartName="/ppt/charts/colors12.xml" ContentType="application/vnd.ms-office.chartcolorstyle+xml"/>
  <Override PartName="/ppt/charts/colors13.xml" ContentType="application/vnd.ms-office.chartcolorstyle+xml"/>
  <Override PartName="/ppt/charts/colors14.xml" ContentType="application/vnd.ms-office.chartcolorstyle+xml"/>
  <Override PartName="/ppt/charts/colors15.xml" ContentType="application/vnd.ms-office.chartcolorstyle+xml"/>
  <Override PartName="/ppt/charts/colors16.xml" ContentType="application/vnd.ms-office.chartcolorstyle+xml"/>
  <Override PartName="/ppt/charts/colors17.xml" ContentType="application/vnd.ms-office.chartcolorstyle+xml"/>
  <Override PartName="/ppt/charts/colors18.xml" ContentType="application/vnd.ms-office.chartcolorstyle+xml"/>
  <Override PartName="/ppt/charts/colors19.xml" ContentType="application/vnd.ms-office.chartcolorstyle+xml"/>
  <Override PartName="/ppt/charts/colors2.xml" ContentType="application/vnd.ms-office.chartcolorstyle+xml"/>
  <Override PartName="/ppt/charts/colors20.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colors7.xml" ContentType="application/vnd.ms-office.chartcolorstyle+xml"/>
  <Override PartName="/ppt/charts/colors8.xml" ContentType="application/vnd.ms-office.chartcolorstyle+xml"/>
  <Override PartName="/ppt/charts/colors9.xml" ContentType="application/vnd.ms-office.chartcolorstyle+xml"/>
  <Override PartName="/ppt/charts/style1.xml" ContentType="application/vnd.ms-office.chartstyle+xml"/>
  <Override PartName="/ppt/charts/style10.xml" ContentType="application/vnd.ms-office.chartstyle+xml"/>
  <Override PartName="/ppt/charts/style11.xml" ContentType="application/vnd.ms-office.chartstyle+xml"/>
  <Override PartName="/ppt/charts/style12.xml" ContentType="application/vnd.ms-office.chartstyle+xml"/>
  <Override PartName="/ppt/charts/style13.xml" ContentType="application/vnd.ms-office.chartstyle+xml"/>
  <Override PartName="/ppt/charts/style14.xml" ContentType="application/vnd.ms-office.chartstyle+xml"/>
  <Override PartName="/ppt/charts/style15.xml" ContentType="application/vnd.ms-office.chartstyle+xml"/>
  <Override PartName="/ppt/charts/style16.xml" ContentType="application/vnd.ms-office.chartstyle+xml"/>
  <Override PartName="/ppt/charts/style17.xml" ContentType="application/vnd.ms-office.chartstyle+xml"/>
  <Override PartName="/ppt/charts/style18.xml" ContentType="application/vnd.ms-office.chartstyle+xml"/>
  <Override PartName="/ppt/charts/style19.xml" ContentType="application/vnd.ms-office.chartstyle+xml"/>
  <Override PartName="/ppt/charts/style2.xml" ContentType="application/vnd.ms-office.chartstyle+xml"/>
  <Override PartName="/ppt/charts/style20.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charts/style7.xml" ContentType="application/vnd.ms-office.chartstyle+xml"/>
  <Override PartName="/ppt/charts/style8.xml" ContentType="application/vnd.ms-office.chartstyle+xml"/>
  <Override PartName="/ppt/charts/style9.xml" ContentType="application/vnd.ms-office.chartstyle+xml"/>
  <Override PartName="/ppt/media/image11.svg" ContentType="image/svg+xml"/>
  <Override PartName="/ppt/media/image14.svg" ContentType="image/svg+xml"/>
  <Override PartName="/ppt/media/image16.svg" ContentType="image/svg+xml"/>
  <Override PartName="/ppt/media/image18.svg" ContentType="image/svg+xml"/>
  <Override PartName="/ppt/media/image21.svg" ContentType="image/svg+xml"/>
  <Override PartName="/ppt/media/image23.svg" ContentType="image/svg+xml"/>
  <Override PartName="/ppt/media/image30.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4"/>
  </p:notesMasterIdLst>
  <p:sldIdLst>
    <p:sldId id="256" r:id="rId5"/>
    <p:sldId id="258" r:id="rId6"/>
    <p:sldId id="260" r:id="rId7"/>
    <p:sldId id="318" r:id="rId8"/>
    <p:sldId id="301" r:id="rId9"/>
    <p:sldId id="305" r:id="rId10"/>
    <p:sldId id="259" r:id="rId11"/>
    <p:sldId id="264" r:id="rId12"/>
    <p:sldId id="265" r:id="rId13"/>
    <p:sldId id="266" r:id="rId14"/>
    <p:sldId id="267" r:id="rId15"/>
    <p:sldId id="269" r:id="rId17"/>
    <p:sldId id="270" r:id="rId18"/>
    <p:sldId id="271" r:id="rId19"/>
    <p:sldId id="272" r:id="rId20"/>
    <p:sldId id="273" r:id="rId21"/>
    <p:sldId id="275" r:id="rId22"/>
    <p:sldId id="278" r:id="rId23"/>
    <p:sldId id="277" r:id="rId24"/>
    <p:sldId id="279" r:id="rId25"/>
    <p:sldId id="285" r:id="rId29"/>
    <p:sldId id="286" r:id="rId30"/>
    <p:sldId id="287" r:id="rId31"/>
    <p:sldId id="288" r:id="rId32"/>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22DF534-432A-E315-5B9B-82D4361EA7E7}" name="Alex Simonov" initials="" userId="S::alex@cybeready.com::c9d9ce1d-2033-444c-b747-65f93236dcfd"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7060"/>
    <a:srgbClr val="BBC5CA"/>
    <a:srgbClr val="59B198"/>
    <a:srgbClr val="9D53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43" autoAdjust="0"/>
    <p:restoredTop sz="91831" autoAdjust="0"/>
  </p:normalViewPr>
  <p:slideViewPr>
    <p:cSldViewPr snapToGrid="0">
      <p:cViewPr varScale="1">
        <p:scale>
          <a:sx n="65" d="100"/>
          <a:sy n="65" d="100"/>
        </p:scale>
        <p:origin x="288" y="66"/>
      </p:cViewPr>
      <p:guideLst/>
    </p:cSldViewPr>
  </p:slideViewPr>
  <p:outlineViewPr>
    <p:cViewPr>
      <p:scale>
        <a:sx n="33" d="100"/>
        <a:sy n="33" d="100"/>
      </p:scale>
      <p:origin x="0" y="0"/>
    </p:cViewPr>
  </p:outlineViewPr>
  <p:notesTextViewPr>
    <p:cViewPr>
      <p:scale>
        <a:sx n="1" d="1"/>
        <a:sy n="1" d="1"/>
      </p:scale>
      <p:origin x="0" y="-162"/>
    </p:cViewPr>
  </p:notesTextViewPr>
  <p:sorterViewPr>
    <p:cViewPr>
      <p:scale>
        <a:sx n="100" d="100"/>
        <a:sy n="100" d="100"/>
      </p:scale>
      <p:origin x="0" y="0"/>
    </p:cViewPr>
  </p:sorterViewPr>
  <p:notesViewPr>
    <p:cSldViewPr snapToGrid="0" showGuides="1">
      <p:cViewPr varScale="1">
        <p:scale>
          <a:sx n="121" d="100"/>
          <a:sy n="121" d="100"/>
        </p:scale>
        <p:origin x="5022" y="90"/>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37" Type="http://schemas.openxmlformats.org/officeDocument/2006/relationships/theme" Target="theme/theme1.xml"/><Relationship Id="rId38" Type="http://schemas.openxmlformats.org/officeDocument/2006/relationships/tableStyles" Target="tableStyles.xml"/><Relationship Id="rId39" Type="http://schemas.microsoft.com/office/2018/10/relationships/authors" Target="author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10.xlsx"/></Relationships>
</file>

<file path=ppt/charts/_rels/chart12.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11.xlsx"/></Relationships>
</file>

<file path=ppt/charts/_rels/chart13.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12.xlsx"/></Relationships>
</file>

<file path=ppt/charts/_rels/chart14.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13.xlsx"/></Relationships>
</file>

<file path=ppt/charts/_rels/chart15.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4.xlsx"/></Relationships>
</file>

<file path=ppt/charts/_rels/chart16.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5.xlsx"/></Relationships>
</file>

<file path=ppt/charts/_rels/chart17.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6.xlsx"/></Relationships>
</file>

<file path=ppt/charts/_rels/chart18.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7.xlsx"/></Relationships>
</file>

<file path=ppt/charts/_rels/chart19.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8.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9.xlsx"/></Relationships>
</file>

<file path=ppt/charts/_rels/chart21.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20.xlsx"/></Relationships>
</file>

<file path=ppt/charts/_rels/chart22.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21.xlsx"/></Relationships>
</file>

<file path=ppt/charts/_rels/chart23.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22.xlsx"/></Relationships>
</file>

<file path=ppt/charts/_rels/chart24.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23.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Employee percentage</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vert="horz" wrap="square" lIns="36000" tIns="19050" rIns="38100" bIns="19050" anchor="ctr" anchorCtr="1">
                <a:spAutoFit/>
              </a:bodyPr>
              <a:lstStyle/>
              <a:p>
                <a:pPr>
                  <a:defRPr sz="1197" b="1" i="0" u="none" strike="noStrike" kern="1200" baseline="0">
                    <a:solidFill>
                      <a:schemeClr val="accent6">
                        <a:alpha val="8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Evader - 678👤</c:v>
                </c:pt>
                <c:pt idx="1">
                  <c:v>Evader + Learner - 157👤</c:v>
                </c:pt>
                <c:pt idx="2">
                  <c:v>Learner - 106👤</c:v>
                </c:pt>
                <c:pt idx="3">
                  <c:v>Warming Up - 8👤</c:v>
                </c:pt>
              </c:strCache>
            </c:strRef>
          </c:cat>
          <c:val>
            <c:numRef>
              <c:f>Sheet1!$B$2:$B$5</c:f>
              <c:numCache>
                <c:formatCode>0%</c:formatCode>
                <c:ptCount val="4"/>
                <c:pt idx="0">
                  <c:v>0.714</c:v>
                </c:pt>
                <c:pt idx="1">
                  <c:v>0.165</c:v>
                </c:pt>
                <c:pt idx="2">
                  <c:v>0.112</c:v>
                </c:pt>
                <c:pt idx="3">
                  <c:v>0.008</c:v>
                </c:pt>
              </c:numCache>
            </c:numRef>
          </c:val>
          <c:extLst>
            <c:ext xmlns:c16="http://schemas.microsoft.com/office/drawing/2014/chart" uri="{C3380CC4-5D6E-409C-BE32-E72D297353CC}">
              <c16:uniqueId val="{00000000-D72A-41AE-8436-9110F5666B1F}"/>
            </c:ext>
          </c:extLst>
        </c:ser>
        <c:dLbls>
          <c:showLegendKey val="0"/>
          <c:showVal val="1"/>
          <c:showCatName val="0"/>
          <c:showSerName val="0"/>
          <c:showPercent val="0"/>
          <c:showBubbleSize val="0"/>
        </c:dLbls>
        <c:gapWidth val="150"/>
        <c:axId val="1300814063"/>
        <c:axId val="1300814543"/>
      </c:barChart>
      <c:catAx>
        <c:axId val="1300814063"/>
        <c:scaling>
          <c:orientation val="maxMin"/>
        </c:scaling>
        <c:delete val="0"/>
        <c:axPos val="l"/>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alpha val="80000"/>
                  </a:schemeClr>
                </a:solidFill>
                <a:latin typeface="+mn-lt"/>
                <a:ea typeface="+mn-ea"/>
                <a:cs typeface="+mn-cs"/>
              </a:defRPr>
            </a:pPr>
            <a:endParaRPr lang="en-US"/>
          </a:p>
        </c:txPr>
        <c:crossAx val="1300814543"/>
        <c:crosses val="autoZero"/>
        <c:auto val="1"/>
        <c:lblAlgn val="ctr"/>
        <c:lblOffset val="100"/>
        <c:noMultiLvlLbl val="0"/>
      </c:catAx>
      <c:valAx>
        <c:axId val="1300814543"/>
        <c:scaling>
          <c:orientation val="minMax"/>
        </c:scaling>
        <c:delete val="0"/>
        <c:axPos val="t"/>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3008140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alpha val="80000"/>
      </a:srgbClr>
    </a:solidFill>
    <a:ln>
      <a:noFill/>
    </a:ln>
    <a:effectLst/>
  </c:spPr>
  <c:txPr>
    <a:bodyPr/>
    <a:lstStyle/>
    <a:p>
      <a:pPr>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96731646270886"/>
          <c:y val="6.9486239536028893E-2"/>
          <c:w val="0.74786128725898515"/>
          <c:h val="0.75936671524568877"/>
        </c:manualLayout>
      </c:layout>
      <c:lineChart>
        <c:grouping val="standard"/>
        <c:varyColors val="0"/>
        <c:ser>
          <c:idx val="0"/>
          <c:order val="0"/>
          <c:tx>
            <c:strRef>
              <c:f>Sheet1!$B$1</c:f>
              <c:strCache>
                <c:ptCount val="1"/>
                <c:pt idx="0">
                  <c:v>Reporting Rate</c:v>
                </c:pt>
              </c:strCache>
            </c:strRef>
          </c:tx>
          <c:spPr>
            <a:ln w="28575" cap="rnd">
              <a:solidFill>
                <a:schemeClr val="accent6">
                  <a:alpha val="80000"/>
                </a:schemeClr>
              </a:solidFill>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00-72D3-4BAC-BBAA-9A7291438FCA}"/>
                </c:ext>
              </c:extLst>
            </c:dLbl>
            <c:dLbl>
              <c:idx val="2"/>
              <c:delete val="1"/>
              <c:extLst>
                <c:ext xmlns:c15="http://schemas.microsoft.com/office/drawing/2012/chart" uri="{CE6537A1-D6FC-4f65-9D91-7224C49458BB}"/>
                <c:ext xmlns:c16="http://schemas.microsoft.com/office/drawing/2014/chart" uri="{C3380CC4-5D6E-409C-BE32-E72D297353CC}">
                  <c16:uniqueId val="{00000001-72D3-4BAC-BBAA-9A7291438FCA}"/>
                </c:ext>
              </c:extLst>
            </c:dLbl>
            <c:dLbl>
              <c:idx val="3"/>
              <c:delete val="1"/>
              <c:extLst>
                <c:ext xmlns:c15="http://schemas.microsoft.com/office/drawing/2012/chart" uri="{CE6537A1-D6FC-4f65-9D91-7224C49458BB}"/>
                <c:ext xmlns:c16="http://schemas.microsoft.com/office/drawing/2014/chart" uri="{C3380CC4-5D6E-409C-BE32-E72D297353CC}">
                  <c16:uniqueId val="{00000002-72D3-4BAC-BBAA-9A7291438FCA}"/>
                </c:ext>
              </c:extLst>
            </c:dLbl>
            <c:dLbl>
              <c:idx val="4"/>
              <c:delete val="1"/>
              <c:extLst>
                <c:ext xmlns:c15="http://schemas.microsoft.com/office/drawing/2012/chart" uri="{CE6537A1-D6FC-4f65-9D91-7224C49458BB}"/>
                <c:ext xmlns:c16="http://schemas.microsoft.com/office/drawing/2014/chart" uri="{C3380CC4-5D6E-409C-BE32-E72D297353CC}">
                  <c16:uniqueId val="{00000003-72D3-4BAC-BBAA-9A7291438FCA}"/>
                </c:ext>
              </c:extLst>
            </c:dLbl>
            <c:dLbl>
              <c:idx val="5"/>
              <c:delete val="1"/>
              <c:extLst>
                <c:ext xmlns:c15="http://schemas.microsoft.com/office/drawing/2012/chart" uri="{CE6537A1-D6FC-4f65-9D91-7224C49458BB}"/>
                <c:ext xmlns:c16="http://schemas.microsoft.com/office/drawing/2014/chart" uri="{C3380CC4-5D6E-409C-BE32-E72D297353CC}">
                  <c16:uniqueId val="{00000004-72D3-4BAC-BBAA-9A7291438FCA}"/>
                </c:ext>
              </c:extLst>
            </c:dLbl>
            <c:dLbl>
              <c:idx val="6"/>
              <c:delete val="1"/>
              <c:extLst>
                <c:ext xmlns:c15="http://schemas.microsoft.com/office/drawing/2012/chart" uri="{CE6537A1-D6FC-4f65-9D91-7224C49458BB}"/>
                <c:ext xmlns:c16="http://schemas.microsoft.com/office/drawing/2014/chart" uri="{C3380CC4-5D6E-409C-BE32-E72D297353CC}">
                  <c16:uniqueId val="{00000005-72D3-4BAC-BBAA-9A7291438FCA}"/>
                </c:ext>
              </c:extLst>
            </c:dLbl>
            <c:dLbl>
              <c:idx val="7"/>
              <c:delete val="1"/>
              <c:extLst>
                <c:ext xmlns:c15="http://schemas.microsoft.com/office/drawing/2012/chart" uri="{CE6537A1-D6FC-4f65-9D91-7224C49458BB}"/>
                <c:ext xmlns:c16="http://schemas.microsoft.com/office/drawing/2014/chart" uri="{C3380CC4-5D6E-409C-BE32-E72D297353CC}">
                  <c16:uniqueId val="{00000006-72D3-4BAC-BBAA-9A7291438FCA}"/>
                </c:ext>
              </c:extLst>
            </c:dLbl>
            <c:dLbl>
              <c:idx val="8"/>
              <c:delete val="1"/>
              <c:extLst>
                <c:ext xmlns:c15="http://schemas.microsoft.com/office/drawing/2012/chart" uri="{CE6537A1-D6FC-4f65-9D91-7224C49458BB}"/>
                <c:ext xmlns:c16="http://schemas.microsoft.com/office/drawing/2014/chart" uri="{C3380CC4-5D6E-409C-BE32-E72D297353CC}">
                  <c16:uniqueId val="{00000007-72D3-4BAC-BBAA-9A7291438FCA}"/>
                </c:ext>
              </c:extLst>
            </c:dLbl>
            <c:dLbl>
              <c:idx val="9"/>
              <c:delete val="1"/>
              <c:extLst>
                <c:ext xmlns:c15="http://schemas.microsoft.com/office/drawing/2012/chart" uri="{CE6537A1-D6FC-4f65-9D91-7224C49458BB}"/>
                <c:ext xmlns:c16="http://schemas.microsoft.com/office/drawing/2014/chart" uri="{C3380CC4-5D6E-409C-BE32-E72D297353CC}">
                  <c16:uniqueId val="{00000008-72D3-4BAC-BBAA-9A7291438FCA}"/>
                </c:ext>
              </c:extLst>
            </c:dLbl>
            <c:dLbl>
              <c:idx val="10"/>
              <c:delete val="1"/>
              <c:extLst>
                <c:ext xmlns:c15="http://schemas.microsoft.com/office/drawing/2012/chart" uri="{CE6537A1-D6FC-4f65-9D91-7224C49458BB}"/>
                <c:ext xmlns:c16="http://schemas.microsoft.com/office/drawing/2014/chart" uri="{C3380CC4-5D6E-409C-BE32-E72D297353CC}">
                  <c16:uniqueId val="{00000009-72D3-4BAC-BBAA-9A7291438FC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6"/>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Sep 1, 2022</c:v>
                </c:pt>
                <c:pt idx="11">
                  <c:v>Aug 31, 2023</c:v>
                </c:pt>
              </c:strCache>
            </c:strRef>
          </c:cat>
          <c:val>
            <c:numRef>
              <c:f>Sheet1!$B$2:$B$13</c:f>
              <c:numCache>
                <c:formatCode>0.0%</c:formatCode>
                <c:ptCount val="12"/>
                <c:pt idx="0">
                  <c:v>0.16</c:v>
                </c:pt>
                <c:pt idx="1">
                  <c:v>0.22</c:v>
                </c:pt>
                <c:pt idx="2">
                  <c:v>0.34</c:v>
                </c:pt>
                <c:pt idx="3">
                  <c:v>0.35</c:v>
                </c:pt>
                <c:pt idx="4">
                  <c:v>0.36</c:v>
                </c:pt>
                <c:pt idx="5">
                  <c:v>0.36</c:v>
                </c:pt>
                <c:pt idx="6">
                  <c:v>0.31</c:v>
                </c:pt>
                <c:pt idx="7">
                  <c:v>0.4</c:v>
                </c:pt>
                <c:pt idx="8">
                  <c:v>0.42</c:v>
                </c:pt>
                <c:pt idx="9">
                  <c:v>0.41</c:v>
                </c:pt>
                <c:pt idx="10">
                  <c:v>0.45</c:v>
                </c:pt>
                <c:pt idx="11">
                  <c:v>0.48</c:v>
                </c:pt>
              </c:numCache>
            </c:numRef>
          </c:val>
          <c:smooth val="0"/>
          <c:extLst>
            <c:ext xmlns:c16="http://schemas.microsoft.com/office/drawing/2014/chart" uri="{C3380CC4-5D6E-409C-BE32-E72D297353CC}">
              <c16:uniqueId val="{0000000A-72D3-4BAC-BBAA-9A7291438FCA}"/>
            </c:ext>
          </c:extLst>
        </c:ser>
        <c:dLbls>
          <c:showLegendKey val="0"/>
          <c:showVal val="0"/>
          <c:showCatName val="0"/>
          <c:showSerName val="0"/>
          <c:showPercent val="0"/>
          <c:showBubbleSize val="0"/>
        </c:dLbls>
        <c:smooth val="0"/>
        <c:axId val="666953039"/>
        <c:axId val="666953519"/>
      </c:lineChart>
      <c:catAx>
        <c:axId val="66695303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1" u="none" strike="noStrike" kern="1200" baseline="0">
                <a:solidFill>
                  <a:schemeClr val="accent6"/>
                </a:solidFill>
                <a:latin typeface="+mn-lt"/>
                <a:ea typeface="+mn-ea"/>
                <a:cs typeface="+mn-cs"/>
              </a:defRPr>
            </a:pPr>
            <a:endParaRPr lang="en-US"/>
          </a:p>
        </c:txPr>
        <c:crossAx val="666953519"/>
        <c:crosses val="autoZero"/>
        <c:auto val="1"/>
        <c:lblAlgn val="ctr"/>
        <c:lblOffset val="100"/>
        <c:noMultiLvlLbl val="0"/>
      </c:catAx>
      <c:valAx>
        <c:axId val="666953519"/>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6669530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alpha val="5000"/>
      </a:schemeClr>
    </a:solidFill>
    <a:ln>
      <a:noFill/>
    </a:ln>
    <a:effectLst/>
  </c:spPr>
  <c:txPr>
    <a:bodyPr/>
    <a:lstStyle/>
    <a:p>
      <a:pPr rtl="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96731646270886"/>
          <c:y val="6.9486239536028893E-2"/>
          <c:w val="0.74786128725898515"/>
          <c:h val="0.75936671524568877"/>
        </c:manualLayout>
      </c:layout>
      <c:lineChart>
        <c:grouping val="standard"/>
        <c:varyColors val="0"/>
        <c:ser>
          <c:idx val="0"/>
          <c:order val="0"/>
          <c:tx>
            <c:strRef>
              <c:f>Sheet1!$B$1</c:f>
              <c:strCache>
                <c:ptCount val="1"/>
                <c:pt idx="0">
                  <c:v>Open Rate</c:v>
                </c:pt>
              </c:strCache>
            </c:strRef>
          </c:tx>
          <c:spPr>
            <a:ln w="28575" cap="rnd">
              <a:solidFill>
                <a:schemeClr val="accent6">
                  <a:alpha val="80000"/>
                </a:schemeClr>
              </a:solidFill>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00-72D3-4BAC-BBAA-9A7291438FCA}"/>
                </c:ext>
              </c:extLst>
            </c:dLbl>
            <c:dLbl>
              <c:idx val="2"/>
              <c:delete val="1"/>
              <c:extLst>
                <c:ext xmlns:c15="http://schemas.microsoft.com/office/drawing/2012/chart" uri="{CE6537A1-D6FC-4f65-9D91-7224C49458BB}"/>
                <c:ext xmlns:c16="http://schemas.microsoft.com/office/drawing/2014/chart" uri="{C3380CC4-5D6E-409C-BE32-E72D297353CC}">
                  <c16:uniqueId val="{00000001-72D3-4BAC-BBAA-9A7291438FCA}"/>
                </c:ext>
              </c:extLst>
            </c:dLbl>
            <c:dLbl>
              <c:idx val="3"/>
              <c:delete val="1"/>
              <c:extLst>
                <c:ext xmlns:c15="http://schemas.microsoft.com/office/drawing/2012/chart" uri="{CE6537A1-D6FC-4f65-9D91-7224C49458BB}"/>
                <c:ext xmlns:c16="http://schemas.microsoft.com/office/drawing/2014/chart" uri="{C3380CC4-5D6E-409C-BE32-E72D297353CC}">
                  <c16:uniqueId val="{00000002-72D3-4BAC-BBAA-9A7291438FCA}"/>
                </c:ext>
              </c:extLst>
            </c:dLbl>
            <c:dLbl>
              <c:idx val="4"/>
              <c:delete val="1"/>
              <c:extLst>
                <c:ext xmlns:c15="http://schemas.microsoft.com/office/drawing/2012/chart" uri="{CE6537A1-D6FC-4f65-9D91-7224C49458BB}"/>
                <c:ext xmlns:c16="http://schemas.microsoft.com/office/drawing/2014/chart" uri="{C3380CC4-5D6E-409C-BE32-E72D297353CC}">
                  <c16:uniqueId val="{00000003-72D3-4BAC-BBAA-9A7291438FCA}"/>
                </c:ext>
              </c:extLst>
            </c:dLbl>
            <c:dLbl>
              <c:idx val="5"/>
              <c:delete val="1"/>
              <c:extLst>
                <c:ext xmlns:c15="http://schemas.microsoft.com/office/drawing/2012/chart" uri="{CE6537A1-D6FC-4f65-9D91-7224C49458BB}"/>
                <c:ext xmlns:c16="http://schemas.microsoft.com/office/drawing/2014/chart" uri="{C3380CC4-5D6E-409C-BE32-E72D297353CC}">
                  <c16:uniqueId val="{00000004-72D3-4BAC-BBAA-9A7291438FCA}"/>
                </c:ext>
              </c:extLst>
            </c:dLbl>
            <c:dLbl>
              <c:idx val="6"/>
              <c:delete val="1"/>
              <c:extLst>
                <c:ext xmlns:c15="http://schemas.microsoft.com/office/drawing/2012/chart" uri="{CE6537A1-D6FC-4f65-9D91-7224C49458BB}"/>
                <c:ext xmlns:c16="http://schemas.microsoft.com/office/drawing/2014/chart" uri="{C3380CC4-5D6E-409C-BE32-E72D297353CC}">
                  <c16:uniqueId val="{00000005-72D3-4BAC-BBAA-9A7291438FCA}"/>
                </c:ext>
              </c:extLst>
            </c:dLbl>
            <c:dLbl>
              <c:idx val="7"/>
              <c:delete val="1"/>
              <c:extLst>
                <c:ext xmlns:c15="http://schemas.microsoft.com/office/drawing/2012/chart" uri="{CE6537A1-D6FC-4f65-9D91-7224C49458BB}"/>
                <c:ext xmlns:c16="http://schemas.microsoft.com/office/drawing/2014/chart" uri="{C3380CC4-5D6E-409C-BE32-E72D297353CC}">
                  <c16:uniqueId val="{00000006-72D3-4BAC-BBAA-9A7291438FCA}"/>
                </c:ext>
              </c:extLst>
            </c:dLbl>
            <c:dLbl>
              <c:idx val="8"/>
              <c:delete val="1"/>
              <c:extLst>
                <c:ext xmlns:c15="http://schemas.microsoft.com/office/drawing/2012/chart" uri="{CE6537A1-D6FC-4f65-9D91-7224C49458BB}"/>
                <c:ext xmlns:c16="http://schemas.microsoft.com/office/drawing/2014/chart" uri="{C3380CC4-5D6E-409C-BE32-E72D297353CC}">
                  <c16:uniqueId val="{00000007-72D3-4BAC-BBAA-9A7291438FCA}"/>
                </c:ext>
              </c:extLst>
            </c:dLbl>
            <c:dLbl>
              <c:idx val="9"/>
              <c:delete val="1"/>
              <c:extLst>
                <c:ext xmlns:c15="http://schemas.microsoft.com/office/drawing/2012/chart" uri="{CE6537A1-D6FC-4f65-9D91-7224C49458BB}"/>
                <c:ext xmlns:c16="http://schemas.microsoft.com/office/drawing/2014/chart" uri="{C3380CC4-5D6E-409C-BE32-E72D297353CC}">
                  <c16:uniqueId val="{00000008-72D3-4BAC-BBAA-9A7291438FCA}"/>
                </c:ext>
              </c:extLst>
            </c:dLbl>
            <c:dLbl>
              <c:idx val="10"/>
              <c:delete val="1"/>
              <c:extLst>
                <c:ext xmlns:c15="http://schemas.microsoft.com/office/drawing/2012/chart" uri="{CE6537A1-D6FC-4f65-9D91-7224C49458BB}"/>
                <c:ext xmlns:c16="http://schemas.microsoft.com/office/drawing/2014/chart" uri="{C3380CC4-5D6E-409C-BE32-E72D297353CC}">
                  <c16:uniqueId val="{00000009-72D3-4BAC-BBAA-9A7291438FCA}"/>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6"/>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
                </c:pt>
                <c:pt idx="2">
                  <c:v/>
                </c:pt>
                <c:pt idx="3">
                  <c:v/>
                </c:pt>
                <c:pt idx="4">
                  <c:v>May 2024</c:v>
                </c:pt>
              </c:strCache>
            </c:strRef>
          </c:cat>
          <c:val>
            <c:numRef>
              <c:f>Sheet1!$B$2:$B$6</c:f>
              <c:numCache>
                <c:formatCode>General</c:formatCode>
                <c:ptCount val="5"/>
                <c:pt idx="0">
                  <c:v>0.434</c:v>
                </c:pt>
                <c:pt idx="1">
                  <c:v>0.324</c:v>
                </c:pt>
                <c:pt idx="2">
                  <c:v>0.456</c:v>
                </c:pt>
                <c:pt idx="3">
                  <c:v>0.431</c:v>
                </c:pt>
                <c:pt idx="4">
                  <c:v>0.415</c:v>
                </c:pt>
              </c:numCache>
            </c:numRef>
          </c:val>
          <c:smooth val="0"/>
          <c:extLst>
            <c:ext xmlns:c16="http://schemas.microsoft.com/office/drawing/2014/chart" uri="{C3380CC4-5D6E-409C-BE32-E72D297353CC}">
              <c16:uniqueId val="{0000000A-72D3-4BAC-BBAA-9A7291438FCA}"/>
            </c:ext>
          </c:extLst>
        </c:ser>
        <c:dLbls>
          <c:showLegendKey val="0"/>
          <c:showVal val="0"/>
          <c:showCatName val="0"/>
          <c:showSerName val="0"/>
          <c:showPercent val="0"/>
          <c:showBubbleSize val="0"/>
        </c:dLbls>
        <c:smooth val="0"/>
        <c:axId val="666953039"/>
        <c:axId val="666953519"/>
      </c:lineChart>
      <c:catAx>
        <c:axId val="666953039"/>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1" u="none" strike="noStrike" kern="1200" baseline="0">
                <a:solidFill>
                  <a:schemeClr val="accent6"/>
                </a:solidFill>
                <a:latin typeface="+mn-lt"/>
                <a:ea typeface="+mn-ea"/>
                <a:cs typeface="+mn-cs"/>
              </a:defRPr>
            </a:pPr>
            <a:endParaRPr lang="en-US"/>
          </a:p>
        </c:txPr>
        <c:crossAx val="666953519"/>
        <c:crosses val="autoZero"/>
        <c:auto val="1"/>
        <c:lblAlgn val="ctr"/>
        <c:lblOffset val="100"/>
        <c:noMultiLvlLbl val="0"/>
      </c:catAx>
      <c:valAx>
        <c:axId val="666953519"/>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6669530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alpha val="5000"/>
      </a:schemeClr>
    </a:solidFill>
    <a:ln>
      <a:noFill/>
    </a:ln>
    <a:effectLst/>
  </c:spPr>
  <c:txPr>
    <a:bodyPr/>
    <a:lstStyle/>
    <a:p>
      <a:pPr rtl="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r>
              <a:t>Ποσοστό υπαλλήλων υψηλού κινδύνου</a:t>
            </a:r>
          </a:p>
        </c:rich>
      </c:tx>
      <c:layout>
        <c:manualLayout>
          <c:xMode val="edge"/>
          <c:yMode val="edge"/>
          <c:x val="5.5677987047022398E-2"/>
          <c:y val="2.301117189375603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accent6">
                  <a:alpha val="80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Percentage of employees who are High Risk</c:v>
                </c:pt>
              </c:strCache>
            </c:strRef>
          </c:tx>
          <c:spPr>
            <a:ln w="28575" cap="rnd">
              <a:solidFill>
                <a:srgbClr val="F87060"/>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General</c:formatCode>
                <c:ptCount val="6"/>
                <c:pt idx="0">
                  <c:v>0</c:v>
                </c:pt>
                <c:pt idx="1">
                  <c:v>0</c:v>
                </c:pt>
                <c:pt idx="2">
                  <c:v>0.021</c:v>
                </c:pt>
                <c:pt idx="3">
                  <c:v>0.042</c:v>
                </c:pt>
                <c:pt idx="4">
                  <c:v>0.051</c:v>
                </c:pt>
                <c:pt idx="5">
                  <c:v>0.014</c:v>
                </c:pt>
              </c:numCache>
            </c:numRef>
          </c:val>
          <c:smooth val="0"/>
          <c:extLst>
            <c:ext xmlns:c16="http://schemas.microsoft.com/office/drawing/2014/chart" uri="{C3380CC4-5D6E-409C-BE32-E72D297353CC}">
              <c16:uniqueId val="{00000000-AE9D-4720-BBA2-0553DE67348A}"/>
            </c:ext>
          </c:extLst>
        </c:ser>
        <c:dLbls>
          <c:showLegendKey val="0"/>
          <c:showVal val="0"/>
          <c:showCatName val="0"/>
          <c:showSerName val="0"/>
          <c:showPercent val="0"/>
          <c:showBubbleSize val="0"/>
        </c:dLbls>
        <c:smooth val="0"/>
        <c:axId val="408715391"/>
        <c:axId val="408718271"/>
      </c:lineChart>
      <c:dateAx>
        <c:axId val="408715391"/>
        <c:scaling>
          <c:orientation val="minMax"/>
        </c:scaling>
        <c:delete val="0"/>
        <c:axPos val="b"/>
        <c:title>
          <c:tx>
            <c:rich>
              <a:bodyPr/>
              <a:lstStyle/>
              <a:p>
                <a:pPr>
                  <a:defRPr/>
                </a:pPr>
              </a:p>
            </c:rich>
          </c:tx>
          <c:layout/>
          <c:overlay val="0"/>
        </c:title>
        <c:numFmt formatCode="mmm\ 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408718271"/>
        <c:crosses val="autoZero"/>
        <c:auto val="1"/>
        <c:lblOffset val="100"/>
        <c:baseTimeUnit val="months"/>
      </c:date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r>
              <a:t>Αριθμός υπαλλήλων στον οργανισμό σας</a:t>
            </a:r>
          </a:p>
        </c:rich>
      </c:tx>
      <c:layout>
        <c:manualLayout>
          <c:xMode val="edge"/>
          <c:yMode val="edge"/>
          <c:x val="7.1628813976377978E-2"/>
          <c:y val="3.636575357763611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accent6">
                  <a:alpha val="80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Employees</c:v>
                </c:pt>
              </c:strCache>
            </c:strRef>
          </c:tx>
          <c:spPr>
            <a:solidFill>
              <a:schemeClr val="accent1">
                <a:alpha val="40000"/>
              </a:schemeClr>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General</c:formatCode>
                <c:ptCount val="6"/>
                <c:pt idx="0">
                  <c:v>793</c:v>
                </c:pt>
                <c:pt idx="1">
                  <c:v>793</c:v>
                </c:pt>
                <c:pt idx="2">
                  <c:v>238</c:v>
                </c:pt>
                <c:pt idx="3">
                  <c:v>949</c:v>
                </c:pt>
                <c:pt idx="4">
                  <c:v>924</c:v>
                </c:pt>
                <c:pt idx="5">
                  <c:v>439</c:v>
                </c:pt>
              </c:numCache>
            </c:numRef>
          </c:val>
          <c:extLst>
            <c:ext xmlns:c16="http://schemas.microsoft.com/office/drawing/2014/chart" uri="{C3380CC4-5D6E-409C-BE32-E72D297353CC}">
              <c16:uniqueId val="{00000000-7B24-469B-B49F-412D80B7289B}"/>
            </c:ext>
          </c:extLst>
        </c:ser>
        <c:dLbls>
          <c:showLegendKey val="0"/>
          <c:showVal val="0"/>
          <c:showCatName val="0"/>
          <c:showSerName val="0"/>
          <c:showPercent val="0"/>
          <c:showBubbleSize val="0"/>
        </c:dLbls>
        <c:gapWidth val="219"/>
        <c:overlap val="-27"/>
        <c:axId val="305765167"/>
        <c:axId val="305764207"/>
      </c:barChart>
      <c:dateAx>
        <c:axId val="305765167"/>
        <c:scaling>
          <c:orientation val="minMax"/>
        </c:scaling>
        <c:delete val="0"/>
        <c:axPos val="b"/>
        <c:title>
          <c:tx>
            <c:rich>
              <a:bodyPr/>
              <a:lstStyle/>
              <a:p>
                <a:pPr>
                  <a:defRPr/>
                </a:pPr>
              </a:p>
            </c:rich>
          </c:tx>
          <c:layout/>
          <c:overlay val="0"/>
        </c:title>
        <c:numFmt formatCode="mmm\ 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305764207"/>
        <c:crosses val="autoZero"/>
        <c:auto val="1"/>
        <c:lblOffset val="100"/>
        <c:baseTimeUnit val="months"/>
      </c:dateAx>
      <c:valAx>
        <c:axId val="305764207"/>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30576516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tx>
            <c:strRef>
              <c:f>Sheet1!$B$1</c:f>
              <c:strCache>
                <c:ptCount val="1"/>
                <c:pt idx="0">
                  <c:v>Αναλογία κλικ προς αριθμό εμφανίσεων</c:v>
                </c:pt>
              </c:strCache>
            </c:strRef>
          </c:tx>
          <c:spPr>
            <a:ln w="28575" cap="rnd">
              <a:solidFill>
                <a:schemeClr val="accent1"/>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0%</c:formatCode>
                <c:ptCount val="6"/>
                <c:pt idx="0">
                  <c:v>0.146</c:v>
                </c:pt>
                <c:pt idx="1">
                  <c:v>0.057</c:v>
                </c:pt>
                <c:pt idx="2">
                  <c:v>0.05</c:v>
                </c:pt>
                <c:pt idx="3">
                  <c:v>0.166</c:v>
                </c:pt>
                <c:pt idx="4">
                  <c:v>0.139</c:v>
                </c:pt>
                <c:pt idx="5">
                  <c:v>0.048</c:v>
                </c:pt>
              </c:numCache>
            </c:numRef>
          </c:val>
          <c:smooth val="0"/>
          <c:extLst>
            <c:ext xmlns:c16="http://schemas.microsoft.com/office/drawing/2014/chart" uri="{C3380CC4-5D6E-409C-BE32-E72D297353CC}">
              <c16:uniqueId val="{00000000-6336-4BA7-AABB-076625029C35}"/>
            </c:ext>
          </c:extLst>
        </c:ser>
        <c:ser>
          <c:idx val="0"/>
          <c:order val="1"/>
          <c:tx>
            <c:strRef>
              <c:f>Sheet1!$C$1</c:f>
              <c:strCache>
                <c:ptCount val="1"/>
                <c:pt idx="0">
                  <c:v>Στοιχεία αναφοράς</c:v>
                </c:pt>
              </c:strCache>
            </c:strRef>
          </c:tx>
          <c:spPr>
            <a:ln w="38100" cap="rnd">
              <a:solidFill>
                <a:schemeClr val="bg2">
                  <a:lumMod val="50000"/>
                  <a:alpha val="40000"/>
                </a:schemeClr>
              </a:solidFill>
              <a:prstDash val="sysDot"/>
              <a:round/>
            </a:ln>
            <a:effectLst/>
          </c:spPr>
          <c:marker>
            <c:symbol val="none"/>
          </c:marker>
          <c:cat>
            <c:strRef>
              <c:f>Sheet1!$A$2:$A$7</c:f>
              <c:strCache>
                <c:ptCount val="6"/>
                <c:pt idx="0">
                  <c:v>Dec 2023</c:v>
                </c:pt>
                <c:pt idx="1">
                  <c:v>Jan 2024</c:v>
                </c:pt>
                <c:pt idx="2">
                  <c:v>Feb 2024</c:v>
                </c:pt>
                <c:pt idx="3">
                  <c:v>Mar 2024</c:v>
                </c:pt>
                <c:pt idx="4">
                  <c:v>May 2024</c:v>
                </c:pt>
                <c:pt idx="5">
                  <c:v>Jun 2024</c:v>
                </c:pt>
              </c:strCache>
            </c:strRef>
          </c:cat>
          <c:val>
            <c:numRef>
              <c:f>Sheet1!$C$2:$C$7</c:f>
              <c:numCache>
                <c:formatCode>0%</c:formatCode>
                <c:ptCount val="6"/>
                <c:pt idx="0">
                  <c:v>0.077</c:v>
                </c:pt>
                <c:pt idx="1">
                  <c:v>0.076</c:v>
                </c:pt>
                <c:pt idx="2">
                  <c:v>0.072</c:v>
                </c:pt>
                <c:pt idx="3">
                  <c:v>0.075</c:v>
                </c:pt>
                <c:pt idx="4">
                  <c:v>0.079</c:v>
                </c:pt>
                <c:pt idx="5">
                  <c:v>0.074</c:v>
                </c:pt>
              </c:numCache>
            </c:numRef>
          </c:val>
          <c:smooth val="0"/>
          <c:extLst>
            <c:ext xmlns:c16="http://schemas.microsoft.com/office/drawing/2014/chart" uri="{C3380CC4-5D6E-409C-BE32-E72D297353CC}">
              <c16:uniqueId val="{00000001-6336-4BA7-AABB-076625029C35}"/>
            </c:ext>
          </c:extLst>
        </c:ser>
        <c:dLbls>
          <c:showLegendKey val="0"/>
          <c:showVal val="0"/>
          <c:showCatName val="0"/>
          <c:showSerName val="0"/>
          <c:showPercent val="0"/>
          <c:showBubbleSize val="0"/>
        </c:dLbls>
        <c:smooth val="0"/>
        <c:axId val="408715391"/>
        <c:axId val="408718271"/>
      </c:lineChart>
      <c:dateAx>
        <c:axId val="408715391"/>
        <c:scaling>
          <c:orientation val="minMax"/>
        </c:scaling>
        <c:delete val="0"/>
        <c:axPos val="b"/>
        <c:title>
          <c:tx>
            <c:rich>
              <a:bodyPr/>
              <a:lstStyle/>
              <a:p>
                <a:pPr>
                  <a:defRPr/>
                </a:pPr>
              </a:p>
            </c:rich>
          </c:tx>
          <c:layout/>
          <c:overlay val="0"/>
        </c:title>
        <c:numFmt formatCode="mmm\ yy"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solidFill>
                <a:latin typeface="+mn-lt"/>
                <a:ea typeface="+mn-ea"/>
                <a:cs typeface="+mn-cs"/>
              </a:defRPr>
            </a:pPr>
            <a:endParaRPr lang="en-US"/>
          </a:p>
        </c:txPr>
        <c:crossAx val="408718271"/>
        <c:crosses val="autoZero"/>
        <c:auto val="1"/>
        <c:lblOffset val="100"/>
        <c:baseTimeUnit val="months"/>
      </c:date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valAx>
      <c:spPr>
        <a:noFill/>
        <a:ln>
          <a:noFill/>
        </a:ln>
        <a:effectLst/>
      </c:spPr>
    </c:plotArea>
    <c:legend>
      <c:legendPos val="t"/>
      <c:layout>
        <c:manualLayout>
          <c:xMode val="edge"/>
          <c:yMode val="edge"/>
          <c:x val="6.2039445458996804E-2"/>
          <c:y val="1.3443727151618248E-2"/>
          <c:w val="0.92004532958294405"/>
          <c:h val="4.3101436097042541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Χαμηλός κίνδυνος</c:v>
                </c:pt>
              </c:strCache>
            </c:strRef>
          </c:tx>
          <c:spPr>
            <a:ln w="19050" cap="rnd">
              <a:solidFill>
                <a:srgbClr val="59B198"/>
              </a:solidFill>
              <a:round/>
            </a:ln>
            <a:effectLst/>
          </c:spPr>
          <c:marker>
            <c:symbol val="none"/>
          </c:marker>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0%</c:formatCode>
                <c:ptCount val="6"/>
                <c:pt idx="0">
                  <c:v>1</c:v>
                </c:pt>
                <c:pt idx="1">
                  <c:v>1</c:v>
                </c:pt>
                <c:pt idx="2">
                  <c:v>0.79</c:v>
                </c:pt>
                <c:pt idx="3">
                  <c:v>0.726</c:v>
                </c:pt>
                <c:pt idx="4">
                  <c:v>0.674</c:v>
                </c:pt>
                <c:pt idx="5">
                  <c:v>0.695</c:v>
                </c:pt>
              </c:numCache>
            </c:numRef>
          </c:val>
          <c:smooth val="0"/>
          <c:extLst>
            <c:ext xmlns:c16="http://schemas.microsoft.com/office/drawing/2014/chart" uri="{C3380CC4-5D6E-409C-BE32-E72D297353CC}">
              <c16:uniqueId val="{00000000-FCFC-49D9-890E-20589AD2BEFD}"/>
            </c:ext>
          </c:extLst>
        </c:ser>
        <c:ser>
          <c:idx val="1"/>
          <c:order val="1"/>
          <c:tx>
            <c:strRef>
              <c:f>Sheet1!$C$1</c:f>
              <c:strCache>
                <c:ptCount val="1"/>
                <c:pt idx="0">
                  <c:v>Μεσαίος κίνδυνος</c:v>
                </c:pt>
              </c:strCache>
            </c:strRef>
          </c:tx>
          <c:spPr>
            <a:ln w="28575" cap="rnd">
              <a:solidFill>
                <a:srgbClr val="BBC5CA"/>
              </a:solidFill>
              <a:round/>
            </a:ln>
            <a:effectLst/>
          </c:spPr>
          <c:marker>
            <c:symbol val="none"/>
          </c:marker>
          <c:cat>
            <c:strRef>
              <c:f>Sheet1!$A$2:$A$7</c:f>
              <c:strCache>
                <c:ptCount val="6"/>
                <c:pt idx="0">
                  <c:v>Dec 2023</c:v>
                </c:pt>
                <c:pt idx="1">
                  <c:v>Jan 2024</c:v>
                </c:pt>
                <c:pt idx="2">
                  <c:v>Feb 2024</c:v>
                </c:pt>
                <c:pt idx="3">
                  <c:v>Mar 2024</c:v>
                </c:pt>
                <c:pt idx="4">
                  <c:v>May 2024</c:v>
                </c:pt>
                <c:pt idx="5">
                  <c:v>Jun 2024</c:v>
                </c:pt>
              </c:strCache>
            </c:strRef>
          </c:cat>
          <c:val>
            <c:numRef>
              <c:f>Sheet1!$C$2:$C$7</c:f>
              <c:numCache>
                <c:formatCode>0%</c:formatCode>
                <c:ptCount val="6"/>
                <c:pt idx="0">
                  <c:v>0</c:v>
                </c:pt>
                <c:pt idx="1">
                  <c:v>0</c:v>
                </c:pt>
                <c:pt idx="2">
                  <c:v>0.189</c:v>
                </c:pt>
                <c:pt idx="3">
                  <c:v>0.232</c:v>
                </c:pt>
                <c:pt idx="4">
                  <c:v>0.275</c:v>
                </c:pt>
                <c:pt idx="5">
                  <c:v>0.292</c:v>
                </c:pt>
              </c:numCache>
            </c:numRef>
          </c:val>
          <c:smooth val="0"/>
          <c:extLst>
            <c:ext xmlns:c16="http://schemas.microsoft.com/office/drawing/2014/chart" uri="{C3380CC4-5D6E-409C-BE32-E72D297353CC}">
              <c16:uniqueId val="{00000001-FCFC-49D9-890E-20589AD2BEFD}"/>
            </c:ext>
          </c:extLst>
        </c:ser>
        <c:ser>
          <c:idx val="2"/>
          <c:order val="2"/>
          <c:tx>
            <c:strRef>
              <c:f>Sheet1!$D$1</c:f>
              <c:strCache>
                <c:ptCount val="1"/>
                <c:pt idx="0">
                  <c:v>Υψηλός κίνδυνος</c:v>
                </c:pt>
              </c:strCache>
            </c:strRef>
          </c:tx>
          <c:spPr>
            <a:ln w="38100" cap="rnd">
              <a:solidFill>
                <a:srgbClr val="F87060"/>
              </a:solidFill>
              <a:round/>
            </a:ln>
            <a:effectLst/>
          </c:spPr>
          <c:marker>
            <c:symbol val="none"/>
          </c:marker>
          <c:cat>
            <c:strRef>
              <c:f>Sheet1!$A$2:$A$7</c:f>
              <c:strCache>
                <c:ptCount val="6"/>
                <c:pt idx="0">
                  <c:v>Dec 2023</c:v>
                </c:pt>
                <c:pt idx="1">
                  <c:v>Jan 2024</c:v>
                </c:pt>
                <c:pt idx="2">
                  <c:v>Feb 2024</c:v>
                </c:pt>
                <c:pt idx="3">
                  <c:v>Mar 2024</c:v>
                </c:pt>
                <c:pt idx="4">
                  <c:v>May 2024</c:v>
                </c:pt>
                <c:pt idx="5">
                  <c:v>Jun 2024</c:v>
                </c:pt>
              </c:strCache>
            </c:strRef>
          </c:cat>
          <c:val>
            <c:numRef>
              <c:f>Sheet1!$D$2:$D$7</c:f>
              <c:numCache>
                <c:formatCode>0%</c:formatCode>
                <c:ptCount val="6"/>
                <c:pt idx="0">
                  <c:v>0</c:v>
                </c:pt>
                <c:pt idx="1">
                  <c:v>0</c:v>
                </c:pt>
                <c:pt idx="2">
                  <c:v>0.021</c:v>
                </c:pt>
                <c:pt idx="3">
                  <c:v>0.042</c:v>
                </c:pt>
                <c:pt idx="4">
                  <c:v>0.051</c:v>
                </c:pt>
                <c:pt idx="5">
                  <c:v>0.014</c:v>
                </c:pt>
              </c:numCache>
            </c:numRef>
          </c:val>
          <c:smooth val="0"/>
          <c:extLst>
            <c:ext xmlns:c16="http://schemas.microsoft.com/office/drawing/2014/chart" uri="{C3380CC4-5D6E-409C-BE32-E72D297353CC}">
              <c16:uniqueId val="{00000002-FCFC-49D9-890E-20589AD2BEFD}"/>
            </c:ext>
          </c:extLst>
        </c:ser>
        <c:dLbls>
          <c:showLegendKey val="0"/>
          <c:showVal val="0"/>
          <c:showCatName val="0"/>
          <c:showSerName val="0"/>
          <c:showPercent val="0"/>
          <c:showBubbleSize val="0"/>
        </c:dLbls>
        <c:smooth val="0"/>
        <c:axId val="407196240"/>
        <c:axId val="407194320"/>
      </c:lineChart>
      <c:catAx>
        <c:axId val="407196240"/>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4320"/>
        <c:crosses val="autoZero"/>
        <c:auto val="1"/>
        <c:lblAlgn val="ctr"/>
        <c:lblOffset val="100"/>
        <c:noMultiLvlLbl val="0"/>
      </c:catAx>
      <c:valAx>
        <c:axId val="407194320"/>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6240"/>
        <c:crosses val="autoZero"/>
        <c:crossBetween val="between"/>
        <c:majorUnit val="0.2"/>
      </c:valAx>
      <c:spPr>
        <a:noFill/>
        <a:ln>
          <a:noFill/>
        </a:ln>
        <a:effectLst/>
      </c:spPr>
    </c:plotArea>
    <c:legend>
      <c:legendPos val="t"/>
      <c:layout>
        <c:manualLayout>
          <c:xMode val="edge"/>
          <c:yMode val="edge"/>
          <c:x val="5.0558813774320401E-2"/>
          <c:y val="1.925025073325266E-2"/>
          <c:w val="0.94764285656320524"/>
          <c:h val="6.17175164650274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0"/>
          <a:lstStyle/>
          <a:p>
            <a:r>
              <a:t>Ποσοστό κλικ ανά ομάδα παλαιότητας υπαλλήλων</a:t>
            </a:r>
          </a:p>
        </c:rich>
      </c:tx>
      <c:layout>
        <c:manualLayout>
          <c:xMode val="edge"/>
          <c:yMode val="edge"/>
          <c:x val="6.2678248018088703E-2"/>
          <c:y val="9.8702719842821748E-3"/>
        </c:manualLayout>
      </c:layout>
      <c:overlay val="0"/>
      <c:spPr>
        <a:noFill/>
        <a:ln>
          <a:noFill/>
        </a:ln>
        <a:effectLst/>
      </c:spPr>
      <c:txPr>
        <a:bodyPr rot="0" spcFirstLastPara="1" vertOverflow="ellipsis" vert="horz" wrap="square" anchor="t" anchorCtr="0"/>
        <a:lstStyle/>
        <a:p>
          <a:pPr>
            <a:defRPr sz="1600" b="0" i="0" u="none" strike="noStrike" kern="1200" spc="0" baseline="0">
              <a:solidFill>
                <a:schemeClr val="accent6"/>
              </a:solidFill>
              <a:latin typeface="+mn-lt"/>
              <a:ea typeface="+mn-ea"/>
              <a:cs typeface="+mn-cs"/>
            </a:defRPr>
          </a:pPr>
          <a:endParaRPr lang="en-US"/>
        </a:p>
      </c:txPr>
    </c:title>
    <c:autoTitleDeleted val="0"/>
    <c:plotArea>
      <c:layout>
        <c:manualLayout>
          <c:layoutTarget val="inner"/>
          <c:xMode val="edge"/>
          <c:yMode val="edge"/>
          <c:x val="6.2005061300245946E-2"/>
          <c:y val="0.2779538446749828"/>
          <c:w val="0.92125811996285556"/>
          <c:h val="0.62527466189486758"/>
        </c:manualLayout>
      </c:layout>
      <c:lineChart>
        <c:grouping val="standard"/>
        <c:varyColors val="0"/>
        <c:ser>
          <c:idx val="1"/>
          <c:order val="0"/>
          <c:tx>
            <c:strRef>
              <c:f>Sheet1!$B$1</c:f>
              <c:strCache>
                <c:ptCount val="1"/>
                <c:pt idx="0">
                  <c:v>Νέοι υπάλληλοι</c:v>
                </c:pt>
              </c:strCache>
            </c:strRef>
          </c:tx>
          <c:spPr>
            <a:ln w="38100" cap="rnd">
              <a:solidFill>
                <a:schemeClr val="accent1"/>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General</c:formatCode>
                <c:ptCount val="6"/>
                <c:pt idx="0">
                  <c:v>0.146</c:v>
                </c:pt>
                <c:pt idx="1">
                  <c:v>0.057</c:v>
                </c:pt>
                <c:pt idx="2">
                  <c:v>0.05</c:v>
                </c:pt>
                <c:pt idx="3">
                  <c:v>0.166</c:v>
                </c:pt>
                <c:pt idx="4">
                  <c:v>0.139</c:v>
                </c:pt>
                <c:pt idx="5">
                  <c:v>0.048</c:v>
                </c:pt>
              </c:numCache>
            </c:numRef>
          </c:val>
          <c:smooth val="0"/>
          <c:extLst>
            <c:ext xmlns:c16="http://schemas.microsoft.com/office/drawing/2014/chart" uri="{C3380CC4-5D6E-409C-BE32-E72D297353CC}">
              <c16:uniqueId val="{00000000-3634-4982-B15D-74285FB1E57B}"/>
            </c:ext>
          </c:extLst>
        </c:ser>
        <c:ser>
          <c:idx val="0"/>
          <c:order val="1"/>
          <c:tx>
            <c:strRef>
              <c:f>Sheet1!$C$1</c:f>
              <c:strCache>
                <c:ptCount val="1"/>
                <c:pt idx="0">
                  <c:v>Βετεράνοι</c:v>
                </c:pt>
              </c:strCache>
            </c:strRef>
          </c:tx>
          <c:spPr>
            <a:ln w="19050" cap="rnd">
              <a:solidFill>
                <a:schemeClr val="bg2">
                  <a:lumMod val="50000"/>
                  <a:alpha val="40000"/>
                </a:schemeClr>
              </a:solidFill>
              <a:round/>
            </a:ln>
            <a:effectLst/>
          </c:spPr>
          <c:marker>
            <c:symbol val="none"/>
          </c:marker>
          <c:cat>
            <c:strRef>
              <c:f>Sheet1!$A$2:$A$7</c:f>
              <c:strCache>
                <c:ptCount val="6"/>
                <c:pt idx="0">
                  <c:v>Dec 2023</c:v>
                </c:pt>
                <c:pt idx="1">
                  <c:v>Jan 2024</c:v>
                </c:pt>
                <c:pt idx="2">
                  <c:v>Feb 2024</c:v>
                </c:pt>
                <c:pt idx="3">
                  <c:v>Mar 2024</c:v>
                </c:pt>
                <c:pt idx="4">
                  <c:v>May 2024</c:v>
                </c:pt>
                <c:pt idx="5">
                  <c:v>Jun 2024</c:v>
                </c:pt>
              </c:strCache>
            </c:strRef>
          </c:cat>
          <c:val>
            <c:numRef>
              <c:f>Sheet1!$C$2:$C$7</c:f>
              <c:numCache>
                <c:formatCode>General</c:formatCode>
                <c:ptCount val="6"/>
                <c:pt idx="0">
                  <c:v>0</c:v>
                </c:pt>
                <c:pt idx="1">
                  <c:v>0</c:v>
                </c:pt>
                <c:pt idx="2">
                  <c:v>0</c:v>
                </c:pt>
                <c:pt idx="3">
                  <c:v>0</c:v>
                </c:pt>
                <c:pt idx="4">
                  <c:v>0</c:v>
                </c:pt>
                <c:pt idx="5">
                  <c:v>0</c:v>
                </c:pt>
              </c:numCache>
            </c:numRef>
          </c:val>
          <c:smooth val="0"/>
          <c:extLst>
            <c:ext xmlns:c16="http://schemas.microsoft.com/office/drawing/2014/chart" uri="{C3380CC4-5D6E-409C-BE32-E72D297353CC}">
              <c16:uniqueId val="{00000001-3634-4982-B15D-74285FB1E57B}"/>
            </c:ext>
          </c:extLst>
        </c:ser>
        <c:dLbls>
          <c:showLegendKey val="0"/>
          <c:showVal val="0"/>
          <c:showCatName val="0"/>
          <c:showSerName val="0"/>
          <c:showPercent val="0"/>
          <c:showBubbleSize val="0"/>
        </c:dLbls>
        <c:smooth val="0"/>
        <c:axId val="408715391"/>
        <c:axId val="408718271"/>
      </c:lineChart>
      <c:dateAx>
        <c:axId val="408715391"/>
        <c:scaling>
          <c:orientation val="minMax"/>
        </c:scaling>
        <c:delete val="0"/>
        <c:axPos val="b"/>
        <c:title>
          <c:tx>
            <c:rich>
              <a:bodyPr/>
              <a:lstStyle/>
              <a:p>
                <a:pPr>
                  <a:defRPr/>
                </a:pPr>
              </a:p>
            </c:rich>
          </c:tx>
          <c:layout/>
          <c:overlay val="0"/>
        </c:title>
        <c:numFmt formatCode="mmm\ yy"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408718271"/>
        <c:crosses val="autoZero"/>
        <c:auto val="1"/>
        <c:lblOffset val="100"/>
        <c:baseTimeUnit val="months"/>
      </c:date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majorUnit val="5.000000000000001E-2"/>
      </c:valAx>
      <c:spPr>
        <a:noFill/>
        <a:ln>
          <a:noFill/>
        </a:ln>
        <a:effectLst/>
      </c:spPr>
    </c:plotArea>
    <c:legend>
      <c:legendPos val="t"/>
      <c:layout>
        <c:manualLayout>
          <c:xMode val="edge"/>
          <c:yMode val="edge"/>
          <c:x val="6.0517916482915088E-2"/>
          <c:y val="0.13777593741450322"/>
          <c:w val="0.92156685855902565"/>
          <c:h val="9.4934141193074958E-2"/>
        </c:manualLayout>
      </c:layout>
      <c:overlay val="0"/>
      <c:spPr>
        <a:noFill/>
        <a:ln>
          <a:noFill/>
        </a:ln>
        <a:effectLst/>
      </c:spPr>
      <c:txPr>
        <a:bodyPr rot="0" spcFirstLastPara="1" vertOverflow="ellipsis" vert="horz" wrap="square" anchor="t" anchorCtr="0"/>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r>
              <a:t>Αριθμός υπαλλήλων ανά ομάδα παλαιότητας</a:t>
            </a:r>
          </a:p>
        </c:rich>
      </c:tx>
      <c:layout>
        <c:manualLayout>
          <c:xMode val="edge"/>
          <c:yMode val="edge"/>
          <c:x val="7.2020435931230226E-2"/>
          <c:y val="3.0985265329499832E-2"/>
        </c:manualLayout>
      </c:layout>
      <c:overlay val="0"/>
      <c:spPr>
        <a:noFill/>
        <a:ln>
          <a:noFill/>
        </a:ln>
        <a:effectLst/>
      </c:spPr>
      <c:txPr>
        <a:bodyPr rot="0" spcFirstLastPara="1" vertOverflow="ellipsis" vert="horz" wrap="square" anchor="ctr" anchorCtr="1"/>
        <a:lstStyle/>
        <a:p>
          <a:pPr algn="ctr" rtl="0">
            <a:defRPr lang="en-US" sz="1600" b="0" i="0" u="none" strike="noStrike" kern="1200" spc="0" baseline="0" dirty="0" smtClean="0">
              <a:solidFill>
                <a:schemeClr val="accent6"/>
              </a:solidFill>
              <a:latin typeface="+mn-lt"/>
              <a:ea typeface="+mn-ea"/>
              <a:cs typeface="+mn-cs"/>
            </a:defRPr>
          </a:pPr>
          <a:endParaRPr lang="en-US"/>
        </a:p>
      </c:txPr>
    </c:title>
    <c:autoTitleDeleted val="0"/>
    <c:plotArea>
      <c:layout/>
      <c:lineChart>
        <c:grouping val="standard"/>
        <c:varyColors val="0"/>
        <c:ser>
          <c:idx val="1"/>
          <c:order val="0"/>
          <c:tx>
            <c:strRef>
              <c:f>Sheet1!$B$1</c:f>
              <c:strCache>
                <c:ptCount val="1"/>
                <c:pt idx="0">
                  <c:v>New employees</c:v>
                </c:pt>
              </c:strCache>
            </c:strRef>
          </c:tx>
          <c:spPr>
            <a:ln w="38100" cap="rnd">
              <a:solidFill>
                <a:schemeClr val="accent1"/>
              </a:solidFill>
              <a:round/>
            </a:ln>
            <a:effectLst/>
          </c:spPr>
          <c:marker>
            <c:symbol val="none"/>
          </c:marker>
          <c:dLbls>
            <c:numFmt formatCode="#,##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Sheet1!$B$2:$B$7</c:f>
              <c:numCache>
                <c:formatCode>General</c:formatCode>
                <c:ptCount val="6"/>
                <c:pt idx="0">
                  <c:v>793</c:v>
                </c:pt>
                <c:pt idx="1">
                  <c:v>793</c:v>
                </c:pt>
                <c:pt idx="2">
                  <c:v>238</c:v>
                </c:pt>
                <c:pt idx="3">
                  <c:v>949</c:v>
                </c:pt>
                <c:pt idx="4">
                  <c:v>924</c:v>
                </c:pt>
                <c:pt idx="5">
                  <c:v>439</c:v>
                </c:pt>
              </c:numCache>
            </c:numRef>
          </c:val>
          <c:smooth val="0"/>
          <c:extLst>
            <c:ext xmlns:c16="http://schemas.microsoft.com/office/drawing/2014/chart" uri="{C3380CC4-5D6E-409C-BE32-E72D297353CC}">
              <c16:uniqueId val="{00000000-78A8-4378-BB4E-D723D1F0D062}"/>
            </c:ext>
          </c:extLst>
        </c:ser>
        <c:ser>
          <c:idx val="0"/>
          <c:order val="1"/>
          <c:tx>
            <c:strRef>
              <c:f>Sheet1!$C$1</c:f>
              <c:strCache>
                <c:ptCount val="1"/>
                <c:pt idx="0">
                  <c:v>Veterans</c:v>
                </c:pt>
              </c:strCache>
            </c:strRef>
          </c:tx>
          <c:spPr>
            <a:ln w="19050" cap="rnd">
              <a:solidFill>
                <a:schemeClr val="bg2">
                  <a:lumMod val="50000"/>
                  <a:alpha val="40000"/>
                </a:schemeClr>
              </a:solidFill>
              <a:round/>
            </a:ln>
            <a:effectLst/>
          </c:spPr>
          <c:marker>
            <c:symbol val="none"/>
          </c:marker>
          <c:dLbls>
            <c:numFmt formatCode="#,##0" sourceLinked="0"/>
            <c:spPr>
              <a:noFill/>
              <a:ln>
                <a:noFill/>
              </a:ln>
              <a:effectLst/>
            </c:spPr>
            <c:txPr>
              <a:bodyPr rot="0" spcFirstLastPara="1" vertOverflow="ellipsis" vert="horz" wrap="square" lIns="38100" tIns="19050" rIns="38100" bIns="19050" anchor="ctr" anchorCtr="0">
                <a:spAutoFit/>
              </a:bodyPr>
              <a:lstStyle/>
              <a:p>
                <a:pPr algn="ctr">
                  <a:defRPr lang="en-US"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Jan 2024</c:v>
                </c:pt>
                <c:pt idx="2">
                  <c:v>Feb 2024</c:v>
                </c:pt>
                <c:pt idx="3">
                  <c:v>Mar 2024</c:v>
                </c:pt>
                <c:pt idx="4">
                  <c:v>May 2024</c:v>
                </c:pt>
                <c:pt idx="5">
                  <c:v>Jun 2024</c:v>
                </c:pt>
              </c:strCache>
            </c:strRef>
          </c:cat>
          <c:val>
            <c:numRef>
              <c:f>Sheet1!$C$2:$C$7</c:f>
              <c:numCache>
                <c:formatCode>General</c:formatCode>
                <c:ptCount val="6"/>
                <c:pt idx="0">
                  <c:v>0</c:v>
                </c:pt>
                <c:pt idx="1">
                  <c:v>0</c:v>
                </c:pt>
                <c:pt idx="2">
                  <c:v>0</c:v>
                </c:pt>
                <c:pt idx="3">
                  <c:v>0</c:v>
                </c:pt>
                <c:pt idx="4">
                  <c:v>0</c:v>
                </c:pt>
                <c:pt idx="5">
                  <c:v>0</c:v>
                </c:pt>
              </c:numCache>
            </c:numRef>
          </c:val>
          <c:smooth val="0"/>
          <c:extLst>
            <c:ext xmlns:c16="http://schemas.microsoft.com/office/drawing/2014/chart" uri="{C3380CC4-5D6E-409C-BE32-E72D297353CC}">
              <c16:uniqueId val="{00000001-78A8-4378-BB4E-D723D1F0D062}"/>
            </c:ext>
          </c:extLst>
        </c:ser>
        <c:dLbls>
          <c:showLegendKey val="0"/>
          <c:showVal val="0"/>
          <c:showCatName val="0"/>
          <c:showSerName val="0"/>
          <c:showPercent val="0"/>
          <c:showBubbleSize val="0"/>
        </c:dLbls>
        <c:smooth val="0"/>
        <c:axId val="408715391"/>
        <c:axId val="408718271"/>
      </c:lineChart>
      <c:dateAx>
        <c:axId val="408715391"/>
        <c:scaling>
          <c:orientation val="minMax"/>
        </c:scaling>
        <c:delete val="0"/>
        <c:axPos val="b"/>
        <c:title>
          <c:tx>
            <c:rich>
              <a:bodyPr/>
              <a:lstStyle/>
              <a:p>
                <a:pPr>
                  <a:defRPr/>
                </a:pPr>
              </a:p>
            </c:rich>
          </c:tx>
          <c:layout/>
          <c:overlay val="0"/>
        </c:title>
        <c:numFmt formatCode="mmm\ yy"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408718271"/>
        <c:crosses val="autoZero"/>
        <c:auto val="1"/>
        <c:lblOffset val="100"/>
        <c:baseTimeUnit val="months"/>
      </c:date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{{pbr_70}}</c:v>
                </c:pt>
              </c:strCache>
            </c:strRef>
          </c:tx>
          <c:spPr>
            <a:ln w="38100" cap="rnd">
              <a:solidFill>
                <a:schemeClr val="accent3"/>
              </a:solidFill>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Sheet1!$B$2:$B$13</c:f>
              <c:numCache>
                <c:formatCode>0</c:formatCode>
                <c:ptCount val="12"/>
                <c:pt idx="0">
                  <c:v>20</c:v>
                </c:pt>
                <c:pt idx="1">
                  <c:v>30</c:v>
                </c:pt>
                <c:pt idx="2">
                  <c:v>58</c:v>
                </c:pt>
                <c:pt idx="3">
                  <c:v>49</c:v>
                </c:pt>
                <c:pt idx="4">
                  <c:v>54</c:v>
                </c:pt>
                <c:pt idx="5">
                  <c:v>71</c:v>
                </c:pt>
                <c:pt idx="6">
                  <c:v>61</c:v>
                </c:pt>
                <c:pt idx="7">
                  <c:v>55</c:v>
                </c:pt>
                <c:pt idx="8">
                  <c:v>53</c:v>
                </c:pt>
                <c:pt idx="9">
                  <c:v>52</c:v>
                </c:pt>
                <c:pt idx="10">
                  <c:v>53</c:v>
                </c:pt>
                <c:pt idx="11">
                  <c:v>53</c:v>
                </c:pt>
              </c:numCache>
            </c:numRef>
          </c:val>
          <c:smooth val="0"/>
          <c:extLst>
            <c:ext xmlns:c16="http://schemas.microsoft.com/office/drawing/2014/chart" uri="{C3380CC4-5D6E-409C-BE32-E72D297353CC}">
              <c16:uniqueId val="{00000000-F7ED-4B24-84D5-3FFEB11F3316}"/>
            </c:ext>
          </c:extLst>
        </c:ser>
        <c:ser>
          <c:idx val="1"/>
          <c:order val="1"/>
          <c:tx>
            <c:strRef>
              <c:f>Sheet1!$C$1</c:f>
              <c:strCache>
                <c:ptCount val="1"/>
                <c:pt idx="0">
                  <c:v>{{pbr_71}}</c:v>
                </c:pt>
              </c:strCache>
            </c:strRef>
          </c:tx>
          <c:spPr>
            <a:ln w="38100" cap="rnd">
              <a:solidFill>
                <a:srgbClr val="BBC5CA"/>
              </a:solidFill>
              <a:prstDash val="sysDot"/>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Sheet1!$C$2:$C$13</c:f>
              <c:numCache>
                <c:formatCode>0</c:formatCode>
                <c:ptCount val="12"/>
                <c:pt idx="0">
                  <c:v>45</c:v>
                </c:pt>
                <c:pt idx="1">
                  <c:v>14</c:v>
                </c:pt>
                <c:pt idx="2">
                  <c:v>33</c:v>
                </c:pt>
                <c:pt idx="3">
                  <c:v>48</c:v>
                </c:pt>
                <c:pt idx="4">
                  <c:v>43</c:v>
                </c:pt>
                <c:pt idx="5">
                  <c:v>27</c:v>
                </c:pt>
                <c:pt idx="6">
                  <c:v>35</c:v>
                </c:pt>
                <c:pt idx="7">
                  <c:v>41</c:v>
                </c:pt>
                <c:pt idx="8">
                  <c:v>45</c:v>
                </c:pt>
                <c:pt idx="9">
                  <c:v>44</c:v>
                </c:pt>
                <c:pt idx="10">
                  <c:v>46</c:v>
                </c:pt>
                <c:pt idx="11">
                  <c:v>46</c:v>
                </c:pt>
              </c:numCache>
            </c:numRef>
          </c:val>
          <c:smooth val="0"/>
          <c:extLst>
            <c:ext xmlns:c16="http://schemas.microsoft.com/office/drawing/2014/chart" uri="{C3380CC4-5D6E-409C-BE32-E72D297353CC}">
              <c16:uniqueId val="{00000001-F7ED-4B24-84D5-3FFEB11F3316}"/>
            </c:ext>
          </c:extLst>
        </c:ser>
        <c:ser>
          <c:idx val="2"/>
          <c:order val="2"/>
          <c:tx>
            <c:strRef>
              <c:f>Sheet1!$D$1</c:f>
              <c:strCache>
                <c:ptCount val="1"/>
                <c:pt idx="0">
                  <c:v>{{pbr_72}}</c:v>
                </c:pt>
              </c:strCache>
            </c:strRef>
          </c:tx>
          <c:spPr>
            <a:ln w="28575" cap="rnd">
              <a:solidFill>
                <a:schemeClr val="accent2"/>
              </a:solidFill>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Sheet1!$D$2:$D$13</c:f>
              <c:numCache>
                <c:formatCode>0</c:formatCode>
                <c:ptCount val="12"/>
                <c:pt idx="0">
                  <c:v>7</c:v>
                </c:pt>
                <c:pt idx="1">
                  <c:v>6</c:v>
                </c:pt>
                <c:pt idx="2">
                  <c:v>9</c:v>
                </c:pt>
                <c:pt idx="3">
                  <c:v>4</c:v>
                </c:pt>
                <c:pt idx="4">
                  <c:v>3</c:v>
                </c:pt>
                <c:pt idx="5">
                  <c:v>3</c:v>
                </c:pt>
                <c:pt idx="6">
                  <c:v>4</c:v>
                </c:pt>
                <c:pt idx="7">
                  <c:v>4</c:v>
                </c:pt>
                <c:pt idx="8">
                  <c:v>2</c:v>
                </c:pt>
                <c:pt idx="9">
                  <c:v>4</c:v>
                </c:pt>
                <c:pt idx="10">
                  <c:v>2</c:v>
                </c:pt>
                <c:pt idx="11">
                  <c:v>1</c:v>
                </c:pt>
              </c:numCache>
            </c:numRef>
          </c:val>
          <c:smooth val="0"/>
          <c:extLst>
            <c:ext xmlns:c16="http://schemas.microsoft.com/office/drawing/2014/chart" uri="{C3380CC4-5D6E-409C-BE32-E72D297353CC}">
              <c16:uniqueId val="{00000002-F7ED-4B24-84D5-3FFEB11F3316}"/>
            </c:ext>
          </c:extLst>
        </c:ser>
        <c:dLbls>
          <c:showLegendKey val="0"/>
          <c:showVal val="0"/>
          <c:showCatName val="0"/>
          <c:showSerName val="0"/>
          <c:showPercent val="0"/>
          <c:showBubbleSize val="0"/>
        </c:dLbls>
        <c:smooth val="0"/>
        <c:axId val="407196240"/>
        <c:axId val="407194320"/>
      </c:lineChart>
      <c:catAx>
        <c:axId val="407196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4320"/>
        <c:crosses val="autoZero"/>
        <c:auto val="1"/>
        <c:lblAlgn val="ctr"/>
        <c:lblOffset val="100"/>
        <c:noMultiLvlLbl val="0"/>
      </c:catAx>
      <c:valAx>
        <c:axId val="4071943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solidFill>
                      <a:schemeClr val="accent6"/>
                    </a:solidFill>
                  </a:rPr>
                  <a:t>Emails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6240"/>
        <c:crosses val="autoZero"/>
        <c:crossBetween val="between"/>
      </c:valAx>
      <c:spPr>
        <a:noFill/>
        <a:ln>
          <a:noFill/>
        </a:ln>
        <a:effectLst/>
      </c:spPr>
    </c:plotArea>
    <c:legend>
      <c:legendPos val="t"/>
      <c:layout>
        <c:manualLayout>
          <c:xMode val="edge"/>
          <c:yMode val="edge"/>
          <c:x val="5.9424372205462116E-2"/>
          <c:y val="1.925025073325266E-2"/>
          <c:w val="0.93877729813206345"/>
          <c:h val="6.17175164650274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0"/>
          <a:lstStyle/>
          <a:p>
            <a:pPr algn="l">
              <a:defRPr sz="1862" b="0" i="0" u="none" strike="noStrike" kern="1200" spc="0" baseline="0">
                <a:solidFill>
                  <a:schemeClr val="tx1">
                    <a:lumMod val="65000"/>
                    <a:lumOff val="35000"/>
                  </a:schemeClr>
                </a:solidFill>
                <a:latin typeface="+mn-lt"/>
                <a:ea typeface="+mn-ea"/>
                <a:cs typeface="+mn-cs"/>
              </a:defRPr>
            </a:pPr>
            <a:r>
              <a:rPr lang="en-US" sz="1400" b="0" i="0" u="none" strike="noStrike" kern="1200" spc="0" baseline="0" dirty="0">
                <a:solidFill>
                  <a:schemeClr val="accent6">
                    <a:alpha val="80000"/>
                  </a:schemeClr>
                </a:solidFill>
                <a:latin typeface="+mn-lt"/>
                <a:ea typeface="+mn-ea"/>
                <a:cs typeface="+mn-cs"/>
              </a:rPr>
              <a:t>{{pbr_74}}</a:t>
            </a:r>
          </a:p>
        </c:rich>
      </c:tx>
      <c:layout>
        <c:manualLayout>
          <c:xMode val="edge"/>
          <c:yMode val="edge"/>
          <c:x val="6.5769084799618266E-2"/>
          <c:y val="1.3958436830929259E-2"/>
        </c:manualLayout>
      </c:layout>
      <c:overlay val="1"/>
      <c:spPr>
        <a:noFill/>
        <a:ln>
          <a:noFill/>
        </a:ln>
        <a:effectLst/>
      </c:spPr>
      <c:txPr>
        <a:bodyPr rot="0" spcFirstLastPara="1" vertOverflow="ellipsis" vert="horz" wrap="square" anchor="t" anchorCtr="0"/>
        <a:lstStyle/>
        <a:p>
          <a:pPr algn="l">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6.4379000535011402E-2"/>
          <c:y val="0.18486394099854359"/>
          <c:w val="0.91824339125330368"/>
          <c:h val="0.76588712259861269"/>
        </c:manualLayout>
      </c:layout>
      <c:lineChart>
        <c:grouping val="standard"/>
        <c:varyColors val="0"/>
        <c:ser>
          <c:idx val="0"/>
          <c:order val="0"/>
          <c:tx>
            <c:strRef>
              <c:f>Sheet1!$B$1</c:f>
              <c:strCache>
                <c:ptCount val="1"/>
                <c:pt idx="0">
                  <c:v>{{pbr_75}}</c:v>
                </c:pt>
              </c:strCache>
            </c:strRef>
          </c:tx>
          <c:spPr>
            <a:ln w="28575" cap="rnd">
              <a:solidFill>
                <a:schemeClr val="accent1"/>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Sheet1!$B$2:$B$13</c:f>
              <c:numCache>
                <c:formatCode>0.00%</c:formatCode>
                <c:ptCount val="12"/>
                <c:pt idx="0">
                  <c:v>2.0500000000000001E-2</c:v>
                </c:pt>
                <c:pt idx="1">
                  <c:v>2.3400000000000001E-2</c:v>
                </c:pt>
                <c:pt idx="2">
                  <c:v>2.5000000000000001E-2</c:v>
                </c:pt>
                <c:pt idx="3">
                  <c:v>3.1300000000000001E-2</c:v>
                </c:pt>
                <c:pt idx="4">
                  <c:v>3.4200000000000001E-2</c:v>
                </c:pt>
                <c:pt idx="5">
                  <c:v>3.5000000000000003E-2</c:v>
                </c:pt>
                <c:pt idx="6">
                  <c:v>3.6999999999999998E-2</c:v>
                </c:pt>
                <c:pt idx="7">
                  <c:v>3.7400000000000003E-2</c:v>
                </c:pt>
                <c:pt idx="8">
                  <c:v>4.0899999999999999E-2</c:v>
                </c:pt>
                <c:pt idx="9">
                  <c:v>8.6599999999999996E-2</c:v>
                </c:pt>
                <c:pt idx="10">
                  <c:v>0.12</c:v>
                </c:pt>
                <c:pt idx="11">
                  <c:v>0.13</c:v>
                </c:pt>
              </c:numCache>
            </c:numRef>
          </c:val>
          <c:smooth val="0"/>
          <c:extLst>
            <c:ext xmlns:c16="http://schemas.microsoft.com/office/drawing/2014/chart" uri="{C3380CC4-5D6E-409C-BE32-E72D297353CC}">
              <c16:uniqueId val="{00000000-146C-4AE1-AD61-95368D5706BC}"/>
            </c:ext>
          </c:extLst>
        </c:ser>
        <c:dLbls>
          <c:showLegendKey val="0"/>
          <c:showVal val="0"/>
          <c:showCatName val="0"/>
          <c:showSerName val="0"/>
          <c:showPercent val="0"/>
          <c:showBubbleSize val="0"/>
        </c:dLbls>
        <c:smooth val="0"/>
        <c:axId val="408715391"/>
        <c:axId val="408718271"/>
      </c:lineChart>
      <c:catAx>
        <c:axId val="408715391"/>
        <c:scaling>
          <c:orientation val="minMax"/>
        </c:scaling>
        <c:delete val="0"/>
        <c:axPos val="b"/>
        <c:numFmt formatCode="General"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solidFill>
                <a:latin typeface="+mn-lt"/>
                <a:ea typeface="+mn-ea"/>
                <a:cs typeface="+mn-cs"/>
              </a:defRPr>
            </a:pPr>
            <a:endParaRPr lang="en-US"/>
          </a:p>
        </c:txPr>
        <c:crossAx val="408718271"/>
        <c:crosses val="autoZero"/>
        <c:auto val="1"/>
        <c:lblAlgn val="ctr"/>
        <c:lblOffset val="100"/>
        <c:noMultiLvlLbl val="1"/>
      </c:cat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8715391"/>
        <c:crosses val="autoZero"/>
        <c:crossBetween val="between"/>
      </c:valAx>
      <c:spPr>
        <a:noFill/>
        <a:ln>
          <a:noFill/>
        </a:ln>
        <a:effectLst/>
      </c:spPr>
    </c:plotArea>
    <c:legend>
      <c:legendPos val="t"/>
      <c:layout>
        <c:manualLayout>
          <c:xMode val="edge"/>
          <c:yMode val="edge"/>
          <c:x val="6.4329865565479441E-2"/>
          <c:y val="0.11493743651104445"/>
          <c:w val="0.92189331093939708"/>
          <c:h val="4.47516277515706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Average click rate on phishing simulation</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vert="horz" wrap="square" lIns="36000" tIns="19050" rIns="38100" bIns="19050" anchor="ctr" anchorCtr="1">
                <a:spAutoFit/>
              </a:bodyPr>
              <a:lstStyle/>
              <a:p>
                <a:pPr>
                  <a:defRPr sz="1197" b="1" i="0" u="none" strike="noStrike" kern="1200" baseline="0">
                    <a:solidFill>
                      <a:schemeClr val="accent6">
                        <a:alpha val="8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Τμημα Διαχειριση Προμηθειων &amp; Προμηθευτων - 1👤</c:v>
                </c:pt>
                <c:pt idx="1">
                  <c:v>Τμημα - 1👤</c:v>
                </c:pt>
                <c:pt idx="2">
                  <c:v>Τμημα Υποστηριξης Πελατων Wholesale - 1👤</c:v>
                </c:pt>
                <c:pt idx="3">
                  <c:v>Εταιρικη Επικοινωνια &amp; Εταιρικες Σχεσεις (242) - 4👤</c:v>
                </c:pt>
                <c:pt idx="4">
                  <c:v>Γραφειο Διευθυνοντος Συμβουλου (5) - 2👤</c:v>
                </c:pt>
                <c:pt idx="5">
                  <c:v>Αδ Πιστη (193) - 13👤</c:v>
                </c:pt>
                <c:pt idx="6">
                  <c:v>Γραμματεια Διοικητικου Συμβουλιου (4) - 5👤</c:v>
                </c:pt>
                <c:pt idx="7">
                  <c:v>Αναπληρωτης Διευθυνων Συμβουλος (2) - 2👤</c:v>
                </c:pt>
                <c:pt idx="8">
                  <c:v>Big Data &amp; Analytics - 2👤</c:v>
                </c:pt>
                <c:pt idx="9">
                  <c:v>Γδ Finance (147) - 85👤</c:v>
                </c:pt>
              </c:strCache>
            </c:strRef>
          </c:cat>
          <c:val>
            <c:numRef>
              <c:f>Sheet1!$B$2:$B$11</c:f>
              <c:numCache>
                <c:formatCode>0%</c:formatCode>
                <c:ptCount val="10"/>
                <c:pt idx="0">
                  <c:v>0.5</c:v>
                </c:pt>
                <c:pt idx="1">
                  <c:v>0.333</c:v>
                </c:pt>
                <c:pt idx="2">
                  <c:v>0.333</c:v>
                </c:pt>
                <c:pt idx="3">
                  <c:v>0.273</c:v>
                </c:pt>
                <c:pt idx="4">
                  <c:v>0.25</c:v>
                </c:pt>
                <c:pt idx="5">
                  <c:v>0.2</c:v>
                </c:pt>
                <c:pt idx="6">
                  <c:v>0.2</c:v>
                </c:pt>
                <c:pt idx="7">
                  <c:v>0.2</c:v>
                </c:pt>
                <c:pt idx="8">
                  <c:v>0.2</c:v>
                </c:pt>
                <c:pt idx="9">
                  <c:v>0.158</c:v>
                </c:pt>
              </c:numCache>
            </c:numRef>
          </c:val>
          <c:extLst>
            <c:ext xmlns:c16="http://schemas.microsoft.com/office/drawing/2014/chart" uri="{C3380CC4-5D6E-409C-BE32-E72D297353CC}">
              <c16:uniqueId val="{00000000-52C3-49D3-8CE2-FA2B9E44F5DF}"/>
            </c:ext>
          </c:extLst>
        </c:ser>
        <c:dLbls>
          <c:showLegendKey val="0"/>
          <c:showVal val="1"/>
          <c:showCatName val="0"/>
          <c:showSerName val="0"/>
          <c:showPercent val="0"/>
          <c:showBubbleSize val="0"/>
        </c:dLbls>
        <c:gapWidth val="150"/>
        <c:axId val="1300814063"/>
        <c:axId val="1300814543"/>
      </c:barChart>
      <c:catAx>
        <c:axId val="1300814063"/>
        <c:scaling>
          <c:orientation val="maxMin"/>
        </c:scaling>
        <c:delete val="0"/>
        <c:axPos val="l"/>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alpha val="80000"/>
                  </a:schemeClr>
                </a:solidFill>
                <a:latin typeface="+mn-lt"/>
                <a:ea typeface="+mn-ea"/>
                <a:cs typeface="+mn-cs"/>
              </a:defRPr>
            </a:pPr>
            <a:endParaRPr lang="en-US"/>
          </a:p>
        </c:txPr>
        <c:crossAx val="1300814543"/>
        <c:crosses val="autoZero"/>
        <c:auto val="1"/>
        <c:lblAlgn val="ctr"/>
        <c:lblOffset val="100"/>
        <c:noMultiLvlLbl val="0"/>
      </c:catAx>
      <c:valAx>
        <c:axId val="1300814543"/>
        <c:scaling>
          <c:orientation val="minMax"/>
        </c:scaling>
        <c:delete val="0"/>
        <c:axPos val="t"/>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3008140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alpha val="80000"/>
      </a:srgbClr>
    </a:solidFill>
    <a:ln>
      <a:noFill/>
    </a:ln>
    <a:effectLst/>
  </c:spPr>
  <c:txPr>
    <a:bodyPr/>
    <a:lstStyle/>
    <a:p>
      <a:pPr>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{{pbr_61}}</c:v>
                </c:pt>
              </c:strCache>
            </c:strRef>
          </c:tx>
          <c:spPr>
            <a:ln w="19050" cap="rnd">
              <a:solidFill>
                <a:srgbClr val="59B198"/>
              </a:solidFill>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Sheet1!$B$2:$B$13</c:f>
              <c:numCache>
                <c:formatCode>0.0%</c:formatCode>
                <c:ptCount val="12"/>
                <c:pt idx="0">
                  <c:v>0.1</c:v>
                </c:pt>
                <c:pt idx="1">
                  <c:v>0.12</c:v>
                </c:pt>
                <c:pt idx="2">
                  <c:v>0.58299999999999996</c:v>
                </c:pt>
                <c:pt idx="3">
                  <c:v>0.48599999999999999</c:v>
                </c:pt>
                <c:pt idx="4">
                  <c:v>0.54</c:v>
                </c:pt>
                <c:pt idx="5">
                  <c:v>0.70799999999999996</c:v>
                </c:pt>
                <c:pt idx="6">
                  <c:v>0.61299999999999999</c:v>
                </c:pt>
                <c:pt idx="7">
                  <c:v>0.55100000000000005</c:v>
                </c:pt>
                <c:pt idx="8">
                  <c:v>0.52800000000000002</c:v>
                </c:pt>
                <c:pt idx="9">
                  <c:v>0.51700000000000002</c:v>
                </c:pt>
                <c:pt idx="10">
                  <c:v>0.52500000000000002</c:v>
                </c:pt>
                <c:pt idx="11">
                  <c:v>0.53100000000000003</c:v>
                </c:pt>
              </c:numCache>
            </c:numRef>
          </c:val>
          <c:smooth val="0"/>
          <c:extLst>
            <c:ext xmlns:c16="http://schemas.microsoft.com/office/drawing/2014/chart" uri="{C3380CC4-5D6E-409C-BE32-E72D297353CC}">
              <c16:uniqueId val="{00000000-DF8E-4A6A-8C77-15DFF15625CF}"/>
            </c:ext>
          </c:extLst>
        </c:ser>
        <c:ser>
          <c:idx val="1"/>
          <c:order val="1"/>
          <c:tx>
            <c:strRef>
              <c:f>Sheet1!$C$1</c:f>
              <c:strCache>
                <c:ptCount val="1"/>
                <c:pt idx="0">
                  <c:v>{{pbr_62}}</c:v>
                </c:pt>
              </c:strCache>
            </c:strRef>
          </c:tx>
          <c:spPr>
            <a:ln w="28575" cap="rnd">
              <a:solidFill>
                <a:srgbClr val="BBC5CA"/>
              </a:solidFill>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Sheet1!$C$2:$C$13</c:f>
              <c:numCache>
                <c:formatCode>0.0%</c:formatCode>
                <c:ptCount val="12"/>
                <c:pt idx="0">
                  <c:v>0.9</c:v>
                </c:pt>
                <c:pt idx="1">
                  <c:v>0.88</c:v>
                </c:pt>
                <c:pt idx="2">
                  <c:v>0.33</c:v>
                </c:pt>
                <c:pt idx="3">
                  <c:v>0.47600000000000003</c:v>
                </c:pt>
                <c:pt idx="4">
                  <c:v>0.42899999999999999</c:v>
                </c:pt>
                <c:pt idx="5">
                  <c:v>0.26700000000000002</c:v>
                </c:pt>
                <c:pt idx="6">
                  <c:v>0.35</c:v>
                </c:pt>
                <c:pt idx="7">
                  <c:v>0.41399999999999998</c:v>
                </c:pt>
                <c:pt idx="8">
                  <c:v>0.44800000000000001</c:v>
                </c:pt>
                <c:pt idx="9">
                  <c:v>0.442</c:v>
                </c:pt>
                <c:pt idx="10">
                  <c:v>0.46</c:v>
                </c:pt>
                <c:pt idx="11">
                  <c:v>0.46400000000000002</c:v>
                </c:pt>
              </c:numCache>
            </c:numRef>
          </c:val>
          <c:smooth val="0"/>
          <c:extLst>
            <c:ext xmlns:c16="http://schemas.microsoft.com/office/drawing/2014/chart" uri="{C3380CC4-5D6E-409C-BE32-E72D297353CC}">
              <c16:uniqueId val="{00000001-DF8E-4A6A-8C77-15DFF15625CF}"/>
            </c:ext>
          </c:extLst>
        </c:ser>
        <c:ser>
          <c:idx val="2"/>
          <c:order val="2"/>
          <c:tx>
            <c:strRef>
              <c:f>Sheet1!$D$1</c:f>
              <c:strCache>
                <c:ptCount val="1"/>
                <c:pt idx="0">
                  <c:v>{{pbr_63}}</c:v>
                </c:pt>
              </c:strCache>
            </c:strRef>
          </c:tx>
          <c:spPr>
            <a:ln w="38100" cap="rnd">
              <a:solidFill>
                <a:srgbClr val="F87060"/>
              </a:solidFill>
              <a:round/>
            </a:ln>
            <a:effectLst/>
          </c:spPr>
          <c:marker>
            <c:symbol val="none"/>
          </c:marker>
          <c:cat>
            <c:strRef>
              <c:f>Sheet1!$A$2:$A$13</c:f>
              <c:strCache>
                <c:ptCount val="12"/>
                <c:pt idx="0">
                  <c:v>C-1</c:v>
                </c:pt>
                <c:pt idx="1">
                  <c:v>C-2</c:v>
                </c:pt>
                <c:pt idx="2">
                  <c:v>C-3</c:v>
                </c:pt>
                <c:pt idx="3">
                  <c:v>C-4</c:v>
                </c:pt>
                <c:pt idx="4">
                  <c:v>C-5</c:v>
                </c:pt>
                <c:pt idx="5">
                  <c:v>C-6</c:v>
                </c:pt>
                <c:pt idx="6">
                  <c:v>C-7</c:v>
                </c:pt>
                <c:pt idx="7">
                  <c:v>C-8</c:v>
                </c:pt>
                <c:pt idx="8">
                  <c:v>C-9</c:v>
                </c:pt>
                <c:pt idx="9">
                  <c:v>C-10</c:v>
                </c:pt>
                <c:pt idx="10">
                  <c:v>C-11</c:v>
                </c:pt>
                <c:pt idx="11">
                  <c:v>C-12</c:v>
                </c:pt>
              </c:strCache>
            </c:strRef>
          </c:cat>
          <c:val>
            <c:numRef>
              <c:f>Sheet1!$D$2:$D$13</c:f>
              <c:numCache>
                <c:formatCode>0.0%</c:formatCode>
                <c:ptCount val="12"/>
                <c:pt idx="0">
                  <c:v>0</c:v>
                </c:pt>
                <c:pt idx="1">
                  <c:v>0</c:v>
                </c:pt>
                <c:pt idx="2">
                  <c:v>8.6999999999999994E-2</c:v>
                </c:pt>
                <c:pt idx="3">
                  <c:v>3.7000000000000005E-2</c:v>
                </c:pt>
                <c:pt idx="4">
                  <c:v>3.1E-2</c:v>
                </c:pt>
                <c:pt idx="5">
                  <c:v>2.5000000000000001E-2</c:v>
                </c:pt>
                <c:pt idx="6">
                  <c:v>3.6999999999999998E-2</c:v>
                </c:pt>
                <c:pt idx="7">
                  <c:v>3.5000000000000003E-2</c:v>
                </c:pt>
                <c:pt idx="8">
                  <c:v>2.3E-2</c:v>
                </c:pt>
                <c:pt idx="9">
                  <c:v>4.1000000000000002E-2</c:v>
                </c:pt>
                <c:pt idx="10">
                  <c:v>1.4999999999999999E-2</c:v>
                </c:pt>
                <c:pt idx="11">
                  <c:v>5.0000000000000001E-3</c:v>
                </c:pt>
              </c:numCache>
            </c:numRef>
          </c:val>
          <c:smooth val="0"/>
          <c:extLst>
            <c:ext xmlns:c16="http://schemas.microsoft.com/office/drawing/2014/chart" uri="{C3380CC4-5D6E-409C-BE32-E72D297353CC}">
              <c16:uniqueId val="{00000002-DF8E-4A6A-8C77-15DFF15625CF}"/>
            </c:ext>
          </c:extLst>
        </c:ser>
        <c:dLbls>
          <c:showLegendKey val="0"/>
          <c:showVal val="0"/>
          <c:showCatName val="0"/>
          <c:showSerName val="0"/>
          <c:showPercent val="0"/>
          <c:showBubbleSize val="0"/>
        </c:dLbls>
        <c:smooth val="0"/>
        <c:axId val="407196240"/>
        <c:axId val="407194320"/>
      </c:lineChart>
      <c:catAx>
        <c:axId val="407196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4320"/>
        <c:crosses val="autoZero"/>
        <c:auto val="1"/>
        <c:lblAlgn val="ctr"/>
        <c:lblOffset val="100"/>
        <c:noMultiLvlLbl val="0"/>
      </c:catAx>
      <c:valAx>
        <c:axId val="407194320"/>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dirty="0">
                    <a:solidFill>
                      <a:schemeClr val="accent6"/>
                    </a:solidFill>
                  </a:rPr>
                  <a:t>{{pbr_77}}</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6240"/>
        <c:crosses val="autoZero"/>
        <c:crossBetween val="between"/>
        <c:majorUnit val="0.2"/>
      </c:valAx>
      <c:spPr>
        <a:noFill/>
        <a:ln>
          <a:noFill/>
        </a:ln>
        <a:effectLst/>
      </c:spPr>
    </c:plotArea>
    <c:legend>
      <c:legendPos val="t"/>
      <c:layout>
        <c:manualLayout>
          <c:xMode val="edge"/>
          <c:yMode val="edge"/>
          <c:x val="7.4939099459960093E-2"/>
          <c:y val="1.925025073325266E-2"/>
          <c:w val="0.92326257087756547"/>
          <c:h val="6.17175164650274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tx>
            <c:strRef>
              <c:f>Sheet1!$B$1</c:f>
              <c:strCache>
                <c:ptCount val="1"/>
                <c:pt idx="0">
                  <c:v>Ποσοστό ανοίγματος</c:v>
                </c:pt>
              </c:strCache>
            </c:strRef>
          </c:tx>
          <c:spPr>
            <a:ln w="28575" cap="rnd">
              <a:solidFill>
                <a:schemeClr val="accent1"/>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Sheet1!$B$2:$B$6</c:f>
              <c:numCache>
                <c:formatCode>0%</c:formatCode>
                <c:ptCount val="5"/>
                <c:pt idx="0">
                  <c:v>0.434</c:v>
                </c:pt>
                <c:pt idx="1">
                  <c:v>0.324</c:v>
                </c:pt>
                <c:pt idx="2">
                  <c:v>0.456</c:v>
                </c:pt>
                <c:pt idx="3">
                  <c:v>0.431</c:v>
                </c:pt>
                <c:pt idx="4">
                  <c:v>0.415</c:v>
                </c:pt>
              </c:numCache>
            </c:numRef>
          </c:val>
          <c:smooth val="0"/>
          <c:extLst>
            <c:ext xmlns:c16="http://schemas.microsoft.com/office/drawing/2014/chart" uri="{C3380CC4-5D6E-409C-BE32-E72D297353CC}">
              <c16:uniqueId val="{00000000-EA29-46A5-A830-B0D059605CB9}"/>
            </c:ext>
          </c:extLst>
        </c:ser>
        <c:ser>
          <c:idx val="0"/>
          <c:order val="1"/>
          <c:tx>
            <c:strRef>
              <c:f>Sheet1!$C$1</c:f>
              <c:strCache>
                <c:ptCount val="1"/>
                <c:pt idx="0">
                  <c:v>Αθροιστικό ποσοστό ανοίγματος</c:v>
                </c:pt>
              </c:strCache>
            </c:strRef>
          </c:tx>
          <c:spPr>
            <a:ln w="38100" cap="rnd">
              <a:solidFill>
                <a:schemeClr val="bg2">
                  <a:lumMod val="50000"/>
                  <a:alpha val="40000"/>
                </a:schemeClr>
              </a:solidFill>
              <a:prstDash val="sysDot"/>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0">
                <a:spAutoFit/>
              </a:bodyPr>
              <a:lstStyle/>
              <a:p>
                <a:pPr algn="ctr">
                  <a:defRPr lang="en-US" sz="1000" b="0" i="0" u="none" strike="noStrike" kern="1200" baseline="0">
                    <a:solidFill>
                      <a:schemeClr val="accent6">
                        <a:lumMod val="60000"/>
                        <a:lumOff val="40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Sheet1!$C$2:$C$6</c:f>
              <c:numCache>
                <c:formatCode>0%</c:formatCode>
                <c:ptCount val="5"/>
                <c:pt idx="0">
                  <c:v>0.361</c:v>
                </c:pt>
                <c:pt idx="1">
                  <c:v>0.404</c:v>
                </c:pt>
                <c:pt idx="2">
                  <c:v>0.564</c:v>
                </c:pt>
                <c:pt idx="3">
                  <c:v>0.616</c:v>
                </c:pt>
                <c:pt idx="4">
                  <c:v>0.64</c:v>
                </c:pt>
              </c:numCache>
            </c:numRef>
          </c:val>
          <c:smooth val="0"/>
          <c:extLst>
            <c:ext xmlns:c16="http://schemas.microsoft.com/office/drawing/2014/chart" uri="{C3380CC4-5D6E-409C-BE32-E72D297353CC}">
              <c16:uniqueId val="{00000001-EA29-46A5-A830-B0D059605CB9}"/>
            </c:ext>
          </c:extLst>
        </c:ser>
        <c:dLbls>
          <c:showLegendKey val="0"/>
          <c:showVal val="0"/>
          <c:showCatName val="0"/>
          <c:showSerName val="0"/>
          <c:showPercent val="0"/>
          <c:showBubbleSize val="0"/>
        </c:dLbls>
        <c:smooth val="0"/>
        <c:axId val="408715391"/>
        <c:axId val="408718271"/>
      </c:lineChart>
      <c:catAx>
        <c:axId val="408715391"/>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solidFill>
                <a:latin typeface="+mn-lt"/>
                <a:ea typeface="+mn-ea"/>
                <a:cs typeface="+mn-cs"/>
              </a:defRPr>
            </a:pPr>
            <a:endParaRPr lang="en-US"/>
          </a:p>
        </c:txPr>
        <c:crossAx val="408718271"/>
        <c:crosses val="autoZero"/>
        <c:auto val="1"/>
        <c:lblAlgn val="ctr"/>
        <c:lblOffset val="100"/>
        <c:noMultiLvlLbl val="0"/>
      </c:cat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valAx>
      <c:spPr>
        <a:noFill/>
        <a:ln>
          <a:noFill/>
        </a:ln>
        <a:effectLst/>
      </c:spPr>
    </c:plotArea>
    <c:legend>
      <c:legendPos val="t"/>
      <c:layout>
        <c:manualLayout>
          <c:xMode val="edge"/>
          <c:yMode val="edge"/>
          <c:x val="6.3682337336871397E-2"/>
          <c:y val="1.3443727151618248E-2"/>
          <c:w val="0.92132413275544001"/>
          <c:h val="4.3101436097042541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Σύντομο περιεχόμενο ευαισθητοποίησης που απεστάλη</c:v>
                </c:pt>
              </c:strCache>
            </c:strRef>
          </c:tx>
          <c:spPr>
            <a:ln w="38100" cap="rnd">
              <a:solidFill>
                <a:schemeClr val="bg2">
                  <a:lumMod val="50000"/>
                </a:schemeClr>
              </a:solidFill>
              <a:prstDash val="sysDot"/>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Sheet1!$B$2:$B$6</c:f>
              <c:numCache>
                <c:formatCode>General</c:formatCode>
                <c:ptCount val="5"/>
                <c:pt idx="0">
                  <c:v>1586</c:v>
                </c:pt>
                <c:pt idx="1">
                  <c:v>571</c:v>
                </c:pt>
                <c:pt idx="2">
                  <c:v>3796</c:v>
                </c:pt>
                <c:pt idx="3">
                  <c:v>4177</c:v>
                </c:pt>
                <c:pt idx="4">
                  <c:v>4364</c:v>
                </c:pt>
              </c:numCache>
            </c:numRef>
          </c:val>
          <c:smooth val="0"/>
          <c:extLst>
            <c:ext xmlns:c16="http://schemas.microsoft.com/office/drawing/2014/chart" uri="{C3380CC4-5D6E-409C-BE32-E72D297353CC}">
              <c16:uniqueId val="{00000000-E147-4F14-9514-454F5EFA9DA7}"/>
            </c:ext>
          </c:extLst>
        </c:ser>
        <c:ser>
          <c:idx val="1"/>
          <c:order val="1"/>
          <c:tx>
            <c:strRef>
              <c:f>Sheet1!$C$1</c:f>
              <c:strCache>
                <c:ptCount val="1"/>
                <c:pt idx="0">
                  <c:v>Σύντομο περιεχόμενο ευαισθητοποίησης που ανοίχτηκε</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0">
                <a:spAutoFit/>
              </a:bodyPr>
              <a:lstStyle/>
              <a:p>
                <a:pPr algn="ctr">
                  <a:defRPr lang="en-US" sz="1197"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Sheet1!$C$2:$C$6</c:f>
              <c:numCache>
                <c:formatCode>General</c:formatCode>
                <c:ptCount val="5"/>
                <c:pt idx="0">
                  <c:v>519</c:v>
                </c:pt>
                <c:pt idx="1">
                  <c:v>176</c:v>
                </c:pt>
                <c:pt idx="2">
                  <c:v>1076</c:v>
                </c:pt>
                <c:pt idx="3">
                  <c:v>1178</c:v>
                </c:pt>
                <c:pt idx="4">
                  <c:v>1177</c:v>
                </c:pt>
              </c:numCache>
            </c:numRef>
          </c:val>
          <c:smooth val="0"/>
          <c:extLst>
            <c:ext xmlns:c16="http://schemas.microsoft.com/office/drawing/2014/chart" uri="{C3380CC4-5D6E-409C-BE32-E72D297353CC}">
              <c16:uniqueId val="{00000001-E147-4F14-9514-454F5EFA9DA7}"/>
            </c:ext>
          </c:extLst>
        </c:ser>
        <c:dLbls>
          <c:showLegendKey val="0"/>
          <c:showVal val="0"/>
          <c:showCatName val="0"/>
          <c:showSerName val="0"/>
          <c:showPercent val="0"/>
          <c:showBubbleSize val="0"/>
        </c:dLbls>
        <c:smooth val="0"/>
        <c:axId val="407196240"/>
        <c:axId val="407194320"/>
      </c:lineChart>
      <c:catAx>
        <c:axId val="407196240"/>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4320"/>
        <c:crosses val="autoZero"/>
        <c:auto val="1"/>
        <c:lblAlgn val="ctr"/>
        <c:lblOffset val="100"/>
        <c:noMultiLvlLbl val="0"/>
      </c:catAx>
      <c:valAx>
        <c:axId val="407194320"/>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6240"/>
        <c:crosses val="autoZero"/>
        <c:crossBetween val="between"/>
      </c:valAx>
      <c:spPr>
        <a:noFill/>
        <a:ln>
          <a:noFill/>
        </a:ln>
        <a:effectLst/>
      </c:spPr>
    </c:plotArea>
    <c:legend>
      <c:legendPos val="t"/>
      <c:layout>
        <c:manualLayout>
          <c:xMode val="edge"/>
          <c:yMode val="edge"/>
          <c:x val="4.8342424166534975E-2"/>
          <c:y val="1.925025073325266E-2"/>
          <c:w val="0.93430891706767472"/>
          <c:h val="6.17175164650274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tx>
            <c:strRef>
              <c:f>Sheet1!$B$1</c:f>
              <c:strCache>
                <c:ptCount val="1"/>
                <c:pt idx="0">
                  <c:v>Ποσοστό απάντησης</c:v>
                </c:pt>
              </c:strCache>
            </c:strRef>
          </c:tx>
          <c:spPr>
            <a:ln w="28575" cap="rnd">
              <a:solidFill>
                <a:schemeClr val="accent1"/>
              </a:solidFill>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accent6">
                        <a:lumMod val="75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Sheet1!$B$2:$B$6</c:f>
              <c:numCache>
                <c:formatCode>0%</c:formatCode>
                <c:ptCount val="5"/>
                <c:pt idx="0">
                  <c:v>0.257</c:v>
                </c:pt>
                <c:pt idx="1">
                  <c:v>0.242</c:v>
                </c:pt>
                <c:pt idx="2">
                  <c:v>0.209</c:v>
                </c:pt>
                <c:pt idx="3">
                  <c:v>0.222</c:v>
                </c:pt>
                <c:pt idx="4">
                  <c:v>0.212</c:v>
                </c:pt>
              </c:numCache>
            </c:numRef>
          </c:val>
          <c:smooth val="0"/>
          <c:extLst>
            <c:ext xmlns:c16="http://schemas.microsoft.com/office/drawing/2014/chart" uri="{C3380CC4-5D6E-409C-BE32-E72D297353CC}">
              <c16:uniqueId val="{00000000-EA29-46A5-A830-B0D059605CB9}"/>
            </c:ext>
          </c:extLst>
        </c:ser>
        <c:ser>
          <c:idx val="0"/>
          <c:order val="1"/>
          <c:tx>
            <c:strRef>
              <c:f>Sheet1!$C$1</c:f>
              <c:strCache>
                <c:ptCount val="1"/>
                <c:pt idx="0">
                  <c:v>Αθροιστικό ποσοστό απάντησης</c:v>
                </c:pt>
              </c:strCache>
            </c:strRef>
          </c:tx>
          <c:spPr>
            <a:ln w="38100" cap="rnd">
              <a:solidFill>
                <a:schemeClr val="bg2">
                  <a:lumMod val="50000"/>
                  <a:alpha val="40000"/>
                </a:schemeClr>
              </a:solidFill>
              <a:prstDash val="sysDot"/>
              <a:round/>
            </a:ln>
            <a:effectLst/>
          </c:spPr>
          <c:marker>
            <c:symbol val="none"/>
          </c:marker>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accent6">
                        <a:lumMod val="60000"/>
                        <a:lumOff val="40000"/>
                      </a:schemeClr>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Dec 2023</c:v>
                </c:pt>
                <c:pt idx="1">
                  <c:v>Feb 2024</c:v>
                </c:pt>
                <c:pt idx="2">
                  <c:v>Mar 2024</c:v>
                </c:pt>
                <c:pt idx="3">
                  <c:v>Apr 2024</c:v>
                </c:pt>
                <c:pt idx="4">
                  <c:v>May 2024</c:v>
                </c:pt>
              </c:strCache>
            </c:strRef>
          </c:cat>
          <c:val>
            <c:numRef>
              <c:f>Sheet1!$C$2:$C$6</c:f>
              <c:numCache>
                <c:formatCode>0%</c:formatCode>
                <c:ptCount val="5"/>
                <c:pt idx="0">
                  <c:v>0.282</c:v>
                </c:pt>
                <c:pt idx="1">
                  <c:v>0.313</c:v>
                </c:pt>
                <c:pt idx="2">
                  <c:v>0.426</c:v>
                </c:pt>
                <c:pt idx="3">
                  <c:v>0.466</c:v>
                </c:pt>
                <c:pt idx="4">
                  <c:v>0.48</c:v>
                </c:pt>
              </c:numCache>
            </c:numRef>
          </c:val>
          <c:smooth val="0"/>
          <c:extLst>
            <c:ext xmlns:c16="http://schemas.microsoft.com/office/drawing/2014/chart" uri="{C3380CC4-5D6E-409C-BE32-E72D297353CC}">
              <c16:uniqueId val="{00000001-EA29-46A5-A830-B0D059605CB9}"/>
            </c:ext>
          </c:extLst>
        </c:ser>
        <c:dLbls>
          <c:showLegendKey val="0"/>
          <c:showVal val="0"/>
          <c:showCatName val="0"/>
          <c:showSerName val="0"/>
          <c:showPercent val="0"/>
          <c:showBubbleSize val="0"/>
        </c:dLbls>
        <c:smooth val="0"/>
        <c:axId val="408715391"/>
        <c:axId val="408718271"/>
      </c:lineChart>
      <c:catAx>
        <c:axId val="408715391"/>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bg2">
                <a:lumMod val="75000"/>
              </a:schemeClr>
            </a:solidFill>
            <a:round/>
          </a:ln>
          <a:effectLst/>
        </c:spPr>
        <c:txPr>
          <a:bodyPr rot="-60000000" spcFirstLastPara="1" vertOverflow="ellipsis" vert="horz" wrap="square" anchor="ctr" anchorCtr="1"/>
          <a:lstStyle/>
          <a:p>
            <a:pPr>
              <a:defRPr sz="900" b="0" i="0" u="none" strike="noStrike" kern="1200" baseline="0">
                <a:solidFill>
                  <a:schemeClr val="accent6"/>
                </a:solidFill>
                <a:latin typeface="+mn-lt"/>
                <a:ea typeface="+mn-ea"/>
                <a:cs typeface="+mn-cs"/>
              </a:defRPr>
            </a:pPr>
            <a:endParaRPr lang="en-US"/>
          </a:p>
        </c:txPr>
        <c:crossAx val="408718271"/>
        <c:crosses val="autoZero"/>
        <c:auto val="1"/>
        <c:lblAlgn val="ctr"/>
        <c:lblOffset val="100"/>
        <c:noMultiLvlLbl val="0"/>
      </c:catAx>
      <c:valAx>
        <c:axId val="408718271"/>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solidFill>
              <a:schemeClr val="bg2">
                <a:lumMod val="75000"/>
              </a:schemeClr>
            </a:solidFill>
          </a:ln>
          <a:effectLst/>
        </c:spPr>
        <c:txPr>
          <a:bodyPr rot="-60000000" spcFirstLastPara="1" vertOverflow="ellipsis" vert="horz" wrap="square" anchor="ctr" anchorCtr="1"/>
          <a:lstStyle/>
          <a:p>
            <a:pPr>
              <a:defRPr sz="1197" b="0" i="0" u="none" strike="noStrike" kern="1200" baseline="0">
                <a:solidFill>
                  <a:schemeClr val="accent6">
                    <a:alpha val="40000"/>
                  </a:schemeClr>
                </a:solidFill>
                <a:latin typeface="+mn-lt"/>
                <a:ea typeface="+mn-ea"/>
                <a:cs typeface="+mn-cs"/>
              </a:defRPr>
            </a:pPr>
            <a:endParaRPr lang="en-US"/>
          </a:p>
        </c:txPr>
        <c:crossAx val="408715391"/>
        <c:crosses val="autoZero"/>
        <c:crossBetween val="between"/>
      </c:valAx>
      <c:spPr>
        <a:noFill/>
        <a:ln>
          <a:noFill/>
        </a:ln>
        <a:effectLst/>
      </c:spPr>
    </c:plotArea>
    <c:legend>
      <c:legendPos val="t"/>
      <c:layout>
        <c:manualLayout>
          <c:xMode val="edge"/>
          <c:yMode val="edge"/>
          <c:x val="5.9479682616243909E-2"/>
          <c:y val="1.3443727151618248E-2"/>
          <c:w val="0.92212179731628652"/>
          <c:h val="4.3101436097042541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Υψηλή αλληλεπίδραση</c:v>
                </c:pt>
              </c:strCache>
            </c:strRef>
          </c:tx>
          <c:spPr>
            <a:ln w="38100" cap="rnd">
              <a:solidFill>
                <a:srgbClr val="59B198"/>
              </a:solidFill>
              <a:round/>
            </a:ln>
            <a:effectLst/>
          </c:spPr>
          <c:marker>
            <c:symbol val="none"/>
          </c:marker>
          <c:cat>
            <c:strRef>
              <c:f>Sheet1!$A$2:$A$6</c:f>
              <c:strCache>
                <c:ptCount val="5"/>
                <c:pt idx="0">
                  <c:v>Dec 2023</c:v>
                </c:pt>
                <c:pt idx="1">
                  <c:v>Feb 2024</c:v>
                </c:pt>
                <c:pt idx="2">
                  <c:v>Mar 2024</c:v>
                </c:pt>
                <c:pt idx="3">
                  <c:v>Apr 2024</c:v>
                </c:pt>
                <c:pt idx="4">
                  <c:v>May 2024</c:v>
                </c:pt>
              </c:strCache>
            </c:strRef>
          </c:cat>
          <c:val>
            <c:numRef>
              <c:f>Sheet1!$B$2:$B$6</c:f>
              <c:numCache>
                <c:formatCode>0%</c:formatCode>
                <c:ptCount val="5"/>
                <c:pt idx="0">
                  <c:v>0.358</c:v>
                </c:pt>
                <c:pt idx="1">
                  <c:v>0.309</c:v>
                </c:pt>
                <c:pt idx="2">
                  <c:v>0.262</c:v>
                </c:pt>
                <c:pt idx="3">
                  <c:v>0.265</c:v>
                </c:pt>
                <c:pt idx="4">
                  <c:v>0.262</c:v>
                </c:pt>
              </c:numCache>
            </c:numRef>
          </c:val>
          <c:smooth val="0"/>
          <c:extLst>
            <c:ext xmlns:c16="http://schemas.microsoft.com/office/drawing/2014/chart" uri="{C3380CC4-5D6E-409C-BE32-E72D297353CC}">
              <c16:uniqueId val="{00000000-9803-48B1-86B3-634CE5510392}"/>
            </c:ext>
          </c:extLst>
        </c:ser>
        <c:ser>
          <c:idx val="1"/>
          <c:order val="1"/>
          <c:tx>
            <c:strRef>
              <c:f>Sheet1!$C$1</c:f>
              <c:strCache>
                <c:ptCount val="1"/>
                <c:pt idx="0">
                  <c:v>Μεσαία αλληλεπίδραση</c:v>
                </c:pt>
              </c:strCache>
            </c:strRef>
          </c:tx>
          <c:spPr>
            <a:ln w="38100" cap="rnd">
              <a:solidFill>
                <a:srgbClr val="BBC5CA"/>
              </a:solidFill>
              <a:prstDash val="sysDot"/>
              <a:round/>
            </a:ln>
            <a:effectLst/>
          </c:spPr>
          <c:marker>
            <c:symbol val="none"/>
          </c:marker>
          <c:cat>
            <c:strRef>
              <c:f>Sheet1!$A$2:$A$6</c:f>
              <c:strCache>
                <c:ptCount val="5"/>
                <c:pt idx="0">
                  <c:v>Dec 2023</c:v>
                </c:pt>
                <c:pt idx="1">
                  <c:v>Feb 2024</c:v>
                </c:pt>
                <c:pt idx="2">
                  <c:v>Mar 2024</c:v>
                </c:pt>
                <c:pt idx="3">
                  <c:v>Apr 2024</c:v>
                </c:pt>
                <c:pt idx="4">
                  <c:v>May 2024</c:v>
                </c:pt>
              </c:strCache>
            </c:strRef>
          </c:cat>
          <c:val>
            <c:numRef>
              <c:f>Sheet1!$C$2:$C$6</c:f>
              <c:numCache>
                <c:formatCode>0%</c:formatCode>
                <c:ptCount val="5"/>
                <c:pt idx="0">
                  <c:v>0.108</c:v>
                </c:pt>
                <c:pt idx="1">
                  <c:v>0.193</c:v>
                </c:pt>
                <c:pt idx="2">
                  <c:v>0.234</c:v>
                </c:pt>
                <c:pt idx="3">
                  <c:v>0.182</c:v>
                </c:pt>
                <c:pt idx="4">
                  <c:v>0.165</c:v>
                </c:pt>
              </c:numCache>
            </c:numRef>
          </c:val>
          <c:smooth val="0"/>
          <c:extLst>
            <c:ext xmlns:c16="http://schemas.microsoft.com/office/drawing/2014/chart" uri="{C3380CC4-5D6E-409C-BE32-E72D297353CC}">
              <c16:uniqueId val="{00000001-9803-48B1-86B3-634CE5510392}"/>
            </c:ext>
          </c:extLst>
        </c:ser>
        <c:ser>
          <c:idx val="2"/>
          <c:order val="2"/>
          <c:tx>
            <c:strRef>
              <c:f>Sheet1!$D$1</c:f>
              <c:strCache>
                <c:ptCount val="1"/>
                <c:pt idx="0">
                  <c:v>Χαμηλή αλληλεπίδραση</c:v>
                </c:pt>
              </c:strCache>
            </c:strRef>
          </c:tx>
          <c:spPr>
            <a:ln w="19050" cap="rnd">
              <a:solidFill>
                <a:srgbClr val="F87060"/>
              </a:solidFill>
              <a:round/>
            </a:ln>
            <a:effectLst/>
          </c:spPr>
          <c:marker>
            <c:symbol val="none"/>
          </c:marker>
          <c:cat>
            <c:strRef>
              <c:f>Sheet1!$A$2:$A$6</c:f>
              <c:strCache>
                <c:ptCount val="5"/>
                <c:pt idx="0">
                  <c:v>Dec 2023</c:v>
                </c:pt>
                <c:pt idx="1">
                  <c:v>Feb 2024</c:v>
                </c:pt>
                <c:pt idx="2">
                  <c:v>Mar 2024</c:v>
                </c:pt>
                <c:pt idx="3">
                  <c:v>Apr 2024</c:v>
                </c:pt>
                <c:pt idx="4">
                  <c:v>May 2024</c:v>
                </c:pt>
              </c:strCache>
            </c:strRef>
          </c:cat>
          <c:val>
            <c:numRef>
              <c:f>Sheet1!$D$2:$D$6</c:f>
              <c:numCache>
                <c:formatCode>0%</c:formatCode>
                <c:ptCount val="5"/>
                <c:pt idx="0">
                  <c:v>0.534</c:v>
                </c:pt>
                <c:pt idx="1">
                  <c:v>0.498</c:v>
                </c:pt>
                <c:pt idx="2">
                  <c:v>0.505</c:v>
                </c:pt>
                <c:pt idx="3">
                  <c:v>0.554</c:v>
                </c:pt>
                <c:pt idx="4">
                  <c:v>0.574</c:v>
                </c:pt>
              </c:numCache>
            </c:numRef>
          </c:val>
          <c:smooth val="0"/>
          <c:extLst>
            <c:ext xmlns:c16="http://schemas.microsoft.com/office/drawing/2014/chart" uri="{C3380CC4-5D6E-409C-BE32-E72D297353CC}">
              <c16:uniqueId val="{00000002-9803-48B1-86B3-634CE5510392}"/>
            </c:ext>
          </c:extLst>
        </c:ser>
        <c:dLbls>
          <c:showLegendKey val="0"/>
          <c:showVal val="0"/>
          <c:showCatName val="0"/>
          <c:showSerName val="0"/>
          <c:showPercent val="0"/>
          <c:showBubbleSize val="0"/>
        </c:dLbls>
        <c:smooth val="0"/>
        <c:axId val="407196240"/>
        <c:axId val="407194320"/>
      </c:lineChart>
      <c:catAx>
        <c:axId val="407196240"/>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4320"/>
        <c:crosses val="autoZero"/>
        <c:auto val="1"/>
        <c:lblAlgn val="ctr"/>
        <c:lblOffset val="100"/>
        <c:noMultiLvlLbl val="0"/>
      </c:catAx>
      <c:valAx>
        <c:axId val="407194320"/>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6"/>
                </a:solidFill>
                <a:latin typeface="+mn-lt"/>
                <a:ea typeface="+mn-ea"/>
                <a:cs typeface="+mn-cs"/>
              </a:defRPr>
            </a:pPr>
            <a:endParaRPr lang="en-US"/>
          </a:p>
        </c:txPr>
        <c:crossAx val="407196240"/>
        <c:crosses val="autoZero"/>
        <c:crossBetween val="between"/>
        <c:majorUnit val="0.2"/>
      </c:valAx>
      <c:spPr>
        <a:noFill/>
        <a:ln>
          <a:noFill/>
        </a:ln>
        <a:effectLst/>
      </c:spPr>
    </c:plotArea>
    <c:legend>
      <c:legendPos val="t"/>
      <c:layout>
        <c:manualLayout>
          <c:xMode val="edge"/>
          <c:yMode val="edge"/>
          <c:x val="5.24844549500924E-2"/>
          <c:y val="1.925025073325266E-2"/>
          <c:w val="0.93381790823606003"/>
          <c:h val="6.17175164650274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Clicks on Phishing simulations</c:v>
                </c:pt>
              </c:strCache>
            </c:strRef>
          </c:tx>
          <c:spPr>
            <a:solidFill>
              <a:schemeClr val="accent1"/>
            </a:solidFill>
            <a:ln>
              <a:noFill/>
            </a:ln>
            <a:effectLst/>
          </c:spPr>
          <c:invertIfNegative val="0"/>
          <c:dLbls>
            <c:spPr>
              <a:noFill/>
              <a:ln>
                <a:noFill/>
              </a:ln>
              <a:effectLst/>
            </c:spPr>
            <c:txPr>
              <a:bodyPr rot="0" spcFirstLastPara="1" vertOverflow="ellipsis" vert="horz" wrap="square" lIns="36000" tIns="19050" rIns="38100" bIns="19050" anchor="ctr" anchorCtr="1">
                <a:spAutoFit/>
              </a:bodyPr>
              <a:lstStyle/>
              <a:p>
                <a:pPr>
                  <a:defRPr sz="1197" b="1" i="0" u="none" strike="noStrike" kern="1200" baseline="0">
                    <a:solidFill>
                      <a:schemeClr val="accent6">
                        <a:alpha val="8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Γδ Λιανικη-Wealth &amp; Ψηφιακη Τραπεζικη (32) - 465👤</c:v>
                </c:pt>
                <c:pt idx="1">
                  <c:v>Γδ Μετασχηματισμου &amp; Λειτουργικης Υπεροχης (68) - 129👤</c:v>
                </c:pt>
                <c:pt idx="2">
                  <c:v>Γδ Finance (147) - 85👤</c:v>
                </c:pt>
                <c:pt idx="3">
                  <c:v>Γδ Wholesale Banking (14) - 50👤</c:v>
                </c:pt>
                <c:pt idx="4">
                  <c:v>Γδ Πληροφορικης &amp; Τεχνολογιας (126) - 53👤</c:v>
                </c:pt>
                <c:pt idx="5">
                  <c:v>Αδ Πιστη (193) - 13👤</c:v>
                </c:pt>
                <c:pt idx="6">
                  <c:v>Αδ Νομικη &amp; Εταιρικη Διακυβερνηση (210) - 16👤</c:v>
                </c:pt>
                <c:pt idx="7">
                  <c:v>Αδ Εσωτερικη Επιθεωρηση (224) - 12👤</c:v>
                </c:pt>
                <c:pt idx="8">
                  <c:v>Εταιρικη Επικοινωνια &amp; Εταιρικες Σχεσεις (242) - 4👤</c:v>
                </c:pt>
                <c:pt idx="9">
                  <c:v>Γραμματεια Διοικητικου Συμβουλιου (4) - 5👤</c:v>
                </c:pt>
              </c:strCache>
            </c:strRef>
          </c:cat>
          <c:val>
            <c:numRef>
              <c:f>Sheet1!$B$2:$B$11</c:f>
              <c:numCache>
                <c:formatCode>General</c:formatCode>
                <c:ptCount val="10"/>
                <c:pt idx="0">
                  <c:v>169</c:v>
                </c:pt>
                <c:pt idx="1">
                  <c:v>34</c:v>
                </c:pt>
                <c:pt idx="2">
                  <c:v>32</c:v>
                </c:pt>
                <c:pt idx="3">
                  <c:v>19</c:v>
                </c:pt>
                <c:pt idx="4">
                  <c:v>13</c:v>
                </c:pt>
                <c:pt idx="5">
                  <c:v>7</c:v>
                </c:pt>
                <c:pt idx="6">
                  <c:v>5</c:v>
                </c:pt>
                <c:pt idx="7">
                  <c:v>4</c:v>
                </c:pt>
                <c:pt idx="8">
                  <c:v>3</c:v>
                </c:pt>
                <c:pt idx="9">
                  <c:v>2</c:v>
                </c:pt>
              </c:numCache>
            </c:numRef>
          </c:val>
          <c:extLst>
            <c:ext xmlns:c16="http://schemas.microsoft.com/office/drawing/2014/chart" uri="{C3380CC4-5D6E-409C-BE32-E72D297353CC}">
              <c16:uniqueId val="{00000000-52C3-49D3-8CE2-FA2B9E44F5DF}"/>
            </c:ext>
          </c:extLst>
        </c:ser>
        <c:dLbls>
          <c:showLegendKey val="0"/>
          <c:showVal val="1"/>
          <c:showCatName val="0"/>
          <c:showSerName val="0"/>
          <c:showPercent val="0"/>
          <c:showBubbleSize val="0"/>
        </c:dLbls>
        <c:gapWidth val="150"/>
        <c:axId val="1300814063"/>
        <c:axId val="1300814543"/>
      </c:barChart>
      <c:catAx>
        <c:axId val="1300814063"/>
        <c:scaling>
          <c:orientation val="maxMin"/>
        </c:scaling>
        <c:delete val="0"/>
        <c:axPos val="l"/>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alpha val="80000"/>
                  </a:schemeClr>
                </a:solidFill>
                <a:latin typeface="+mn-lt"/>
                <a:ea typeface="+mn-ea"/>
                <a:cs typeface="+mn-cs"/>
              </a:defRPr>
            </a:pPr>
            <a:endParaRPr lang="en-US"/>
          </a:p>
        </c:txPr>
        <c:crossAx val="1300814543"/>
        <c:crosses val="autoZero"/>
        <c:auto val="1"/>
        <c:lblAlgn val="ctr"/>
        <c:lblOffset val="100"/>
        <c:noMultiLvlLbl val="0"/>
      </c:catAx>
      <c:valAx>
        <c:axId val="1300814543"/>
        <c:scaling>
          <c:orientation val="minMax"/>
        </c:scaling>
        <c:delete val="0"/>
        <c:axPos val="t"/>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3008140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alpha val="80000"/>
      </a:srgbClr>
    </a:solid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Increase in Click Rate compared to previous period</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horzOverflow="clip" vert="horz" wrap="square" lIns="36000" tIns="19050" rIns="38100" bIns="19050" anchor="ctr" anchorCtr="1">
                <a:spAutoFit/>
              </a:bodyPr>
              <a:lstStyle/>
              <a:p>
                <a:pPr>
                  <a:defRPr sz="1197" b="1" i="0" u="none" strike="noStrike" kern="1200" baseline="0">
                    <a:solidFill>
                      <a:schemeClr val="accent6">
                        <a:alpha val="8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Τμημα Υποστηριξης Πελατων Wholesale - 1👤</c:v>
                </c:pt>
                <c:pt idx="1">
                  <c:v>Τμημα - 1👤</c:v>
                </c:pt>
                <c:pt idx="2">
                  <c:v>Εταιρικη Επικοινωνια &amp; Εταιρικες Σχεσεις (242) - 4👤</c:v>
                </c:pt>
                <c:pt idx="3">
                  <c:v>Big Data &amp; Analytics - 2👤</c:v>
                </c:pt>
                <c:pt idx="4">
                  <c:v>Αναπληρωτης Διευθυνων Συμβουλος (2) - 2👤</c:v>
                </c:pt>
                <c:pt idx="5">
                  <c:v>Αδ Πιστη (193) - 13👤</c:v>
                </c:pt>
                <c:pt idx="6">
                  <c:v>Γραμματεια Διοικητικου Συμβουλιου (4) - 5👤</c:v>
                </c:pt>
              </c:strCache>
            </c:strRef>
          </c:cat>
          <c:val>
            <c:numRef>
              <c:f>Sheet1!$B$2:$B$8</c:f>
              <c:numCache>
                <c:formatCode>0%</c:formatCode>
                <c:ptCount val="7"/>
                <c:pt idx="0">
                  <c:v>0.333</c:v>
                </c:pt>
                <c:pt idx="1">
                  <c:v>0.333</c:v>
                </c:pt>
                <c:pt idx="2">
                  <c:v>0.273</c:v>
                </c:pt>
                <c:pt idx="3">
                  <c:v>0.2</c:v>
                </c:pt>
                <c:pt idx="4">
                  <c:v>0.2</c:v>
                </c:pt>
                <c:pt idx="5">
                  <c:v>0.129</c:v>
                </c:pt>
                <c:pt idx="6">
                  <c:v>0.109</c:v>
                </c:pt>
              </c:numCache>
            </c:numRef>
          </c:val>
          <c:extLst>
            <c:ext xmlns:c16="http://schemas.microsoft.com/office/drawing/2014/chart" uri="{C3380CC4-5D6E-409C-BE32-E72D297353CC}">
              <c16:uniqueId val="{00000000-FCC8-4692-BAF6-9DB4109F75D0}"/>
            </c:ext>
          </c:extLst>
        </c:ser>
        <c:dLbls>
          <c:showLegendKey val="0"/>
          <c:showVal val="1"/>
          <c:showCatName val="0"/>
          <c:showSerName val="0"/>
          <c:showPercent val="0"/>
          <c:showBubbleSize val="0"/>
        </c:dLbls>
        <c:gapWidth val="150"/>
        <c:axId val="1300814063"/>
        <c:axId val="1300814543"/>
      </c:barChart>
      <c:catAx>
        <c:axId val="1300814063"/>
        <c:scaling>
          <c:orientation val="maxMin"/>
        </c:scaling>
        <c:delete val="0"/>
        <c:axPos val="l"/>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6">
                    <a:alpha val="80000"/>
                  </a:schemeClr>
                </a:solidFill>
                <a:latin typeface="+mn-lt"/>
                <a:ea typeface="+mn-ea"/>
                <a:cs typeface="+mn-cs"/>
              </a:defRPr>
            </a:pPr>
            <a:endParaRPr lang="en-US"/>
          </a:p>
        </c:txPr>
        <c:crossAx val="1300814543"/>
        <c:crosses val="autoZero"/>
        <c:auto val="1"/>
        <c:lblAlgn val="ctr"/>
        <c:lblOffset val="100"/>
        <c:noMultiLvlLbl val="0"/>
      </c:catAx>
      <c:valAx>
        <c:axId val="1300814543"/>
        <c:scaling>
          <c:orientation val="minMax"/>
        </c:scaling>
        <c:delete val="0"/>
        <c:axPos val="t"/>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130081406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FFFFF">
        <a:alpha val="80000"/>
      </a:srgbClr>
    </a:soli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Click rate</c:v>
                </c:pt>
              </c:strCache>
            </c:strRef>
          </c:tx>
          <c:dPt>
            <c:idx val="0"/>
            <c:bubble3D val="0"/>
            <c:spPr>
              <a:solidFill>
                <a:schemeClr val="accent1"/>
              </a:solidFill>
              <a:ln w="19050">
                <a:noFill/>
              </a:ln>
              <a:effectLst/>
            </c:spPr>
            <c:extLst>
              <c:ext xmlns:c16="http://schemas.microsoft.com/office/drawing/2014/chart" uri="{C3380CC4-5D6E-409C-BE32-E72D297353CC}">
                <c16:uniqueId val="{00000002-3A1E-4C66-A046-DC11B8AAA758}"/>
              </c:ext>
            </c:extLst>
          </c:dPt>
          <c:dPt>
            <c:idx val="1"/>
            <c:bubble3D val="0"/>
            <c:spPr>
              <a:solidFill>
                <a:schemeClr val="bg1">
                  <a:lumMod val="95000"/>
                </a:schemeClr>
              </a:solidFill>
              <a:ln w="19050">
                <a:noFill/>
              </a:ln>
              <a:effectLst/>
            </c:spPr>
            <c:extLst>
              <c:ext xmlns:c16="http://schemas.microsoft.com/office/drawing/2014/chart" uri="{C3380CC4-5D6E-409C-BE32-E72D297353CC}">
                <c16:uniqueId val="{00000001-3A1E-4C66-A046-DC11B8AAA75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B8E-4025-AD2C-CD6EE12DCF3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B8E-4025-AD2C-CD6EE12DCF3E}"/>
              </c:ext>
            </c:extLst>
          </c:dPt>
          <c:dLbls>
            <c:dLbl>
              <c:idx val="0"/>
              <c:delete val="1"/>
              <c:extLst>
                <c:ext xmlns:c15="http://schemas.microsoft.com/office/drawing/2012/chart" uri="{CE6537A1-D6FC-4f65-9D91-7224C49458BB}">
                  <c15:layout>
                    <c:manualLayout>
                      <c:w val="0.30296313962149374"/>
                      <c:h val="0.22979488837645629"/>
                    </c:manualLayout>
                  </c15:layout>
                </c:ext>
                <c:ext xmlns:c16="http://schemas.microsoft.com/office/drawing/2014/chart" uri="{C3380CC4-5D6E-409C-BE32-E72D297353CC}">
                  <c16:uniqueId val="{00000002-3A1E-4C66-A046-DC11B8AAA758}"/>
                </c:ext>
              </c:extLst>
            </c:dLbl>
            <c:dLbl>
              <c:idx val="1"/>
              <c:delete val="1"/>
              <c:extLst>
                <c:ext xmlns:c15="http://schemas.microsoft.com/office/drawing/2012/chart" uri="{CE6537A1-D6FC-4f65-9D91-7224C49458BB}"/>
                <c:ext xmlns:c16="http://schemas.microsoft.com/office/drawing/2014/chart" uri="{C3380CC4-5D6E-409C-BE32-E72D297353CC}">
                  <c16:uniqueId val="{00000001-3A1E-4C66-A046-DC11B8AAA75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2"/>
                <c:pt idx="0">
                  <c:v>Click rate</c:v>
                </c:pt>
                <c:pt idx="1">
                  <c:v>No click rate</c:v>
                </c:pt>
              </c:strCache>
            </c:strRef>
          </c:cat>
          <c:val>
            <c:numRef>
              <c:f>Sheet1!$B$2:$B$5</c:f>
              <c:numCache>
                <c:formatCode>General</c:formatCode>
                <c:ptCount val="4"/>
                <c:pt idx="0">
                  <c:v>0.24</c:v>
                </c:pt>
                <c:pt idx="1">
                  <c:v>0.76</c:v>
                </c:pt>
              </c:numCache>
            </c:numRef>
          </c:val>
          <c:extLst>
            <c:ext xmlns:c16="http://schemas.microsoft.com/office/drawing/2014/chart" uri="{C3380CC4-5D6E-409C-BE32-E72D297353CC}">
              <c16:uniqueId val="{00000000-3A1E-4C66-A046-DC11B8AAA758}"/>
            </c:ext>
          </c:extLst>
        </c:ser>
        <c:dLbls>
          <c:showLegendKey val="0"/>
          <c:showVal val="0"/>
          <c:showCatName val="0"/>
          <c:showSerName val="0"/>
          <c:showPercent val="0"/>
          <c:showBubbleSize val="0"/>
          <c:showLeaderLines val="1"/>
        </c:dLbls>
        <c:firstSliceAng val="0"/>
        <c:holeSize val="73"/>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Click Rate</c:v>
                </c:pt>
              </c:strCache>
            </c:strRef>
          </c:tx>
          <c:dPt>
            <c:idx val="0"/>
            <c:bubble3D val="0"/>
            <c:spPr>
              <a:solidFill>
                <a:schemeClr val="accent1"/>
              </a:solidFill>
              <a:ln w="19050">
                <a:noFill/>
              </a:ln>
              <a:effectLst/>
            </c:spPr>
            <c:extLst>
              <c:ext xmlns:c16="http://schemas.microsoft.com/office/drawing/2014/chart" uri="{C3380CC4-5D6E-409C-BE32-E72D297353CC}">
                <c16:uniqueId val="{00000002-3A1E-4C66-A046-DC11B8AAA758}"/>
              </c:ext>
            </c:extLst>
          </c:dPt>
          <c:dPt>
            <c:idx val="1"/>
            <c:bubble3D val="0"/>
            <c:spPr>
              <a:solidFill>
                <a:schemeClr val="bg1">
                  <a:lumMod val="95000"/>
                </a:schemeClr>
              </a:solidFill>
              <a:ln w="19050">
                <a:noFill/>
              </a:ln>
              <a:effectLst/>
            </c:spPr>
            <c:extLst>
              <c:ext xmlns:c16="http://schemas.microsoft.com/office/drawing/2014/chart" uri="{C3380CC4-5D6E-409C-BE32-E72D297353CC}">
                <c16:uniqueId val="{00000001-3A1E-4C66-A046-DC11B8AAA75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B8E-4025-AD2C-CD6EE12DCF3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B8E-4025-AD2C-CD6EE12DCF3E}"/>
              </c:ext>
            </c:extLst>
          </c:dPt>
          <c:dLbls>
            <c:dLbl>
              <c:idx val="0"/>
              <c:delete val="1"/>
              <c:extLst>
                <c:ext xmlns:c15="http://schemas.microsoft.com/office/drawing/2012/chart" uri="{CE6537A1-D6FC-4f65-9D91-7224C49458BB}">
                  <c15:layout>
                    <c:manualLayout>
                      <c:w val="0.30296313962149374"/>
                      <c:h val="0.22979488837645629"/>
                    </c:manualLayout>
                  </c15:layout>
                </c:ext>
                <c:ext xmlns:c16="http://schemas.microsoft.com/office/drawing/2014/chart" uri="{C3380CC4-5D6E-409C-BE32-E72D297353CC}">
                  <c16:uniqueId val="{00000002-3A1E-4C66-A046-DC11B8AAA758}"/>
                </c:ext>
              </c:extLst>
            </c:dLbl>
            <c:dLbl>
              <c:idx val="1"/>
              <c:delete val="1"/>
              <c:extLst>
                <c:ext xmlns:c15="http://schemas.microsoft.com/office/drawing/2012/chart" uri="{CE6537A1-D6FC-4f65-9D91-7224C49458BB}"/>
                <c:ext xmlns:c16="http://schemas.microsoft.com/office/drawing/2014/chart" uri="{C3380CC4-5D6E-409C-BE32-E72D297353CC}">
                  <c16:uniqueId val="{00000001-3A1E-4C66-A046-DC11B8AAA75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Click Rate</c:v>
                </c:pt>
                <c:pt idx="1">
                  <c:v/>
                </c:pt>
              </c:strCache>
            </c:strRef>
          </c:cat>
          <c:val>
            <c:numRef>
              <c:f>Sheet1!$B$2:$B$3</c:f>
              <c:numCache>
                <c:formatCode>General</c:formatCode>
                <c:ptCount val="2"/>
                <c:pt idx="0">
                  <c:v>26.1</c:v>
                </c:pt>
                <c:pt idx="1">
                  <c:v>73.9</c:v>
                </c:pt>
              </c:numCache>
            </c:numRef>
          </c:val>
          <c:extLst>
            <c:ext xmlns:c16="http://schemas.microsoft.com/office/drawing/2014/chart" uri="{C3380CC4-5D6E-409C-BE32-E72D297353CC}">
              <c16:uniqueId val="{00000000-3A1E-4C66-A046-DC11B8AAA758}"/>
            </c:ext>
          </c:extLst>
        </c:ser>
        <c:dLbls>
          <c:showLegendKey val="0"/>
          <c:showVal val="0"/>
          <c:showCatName val="0"/>
          <c:showSerName val="0"/>
          <c:showPercent val="0"/>
          <c:showBubbleSize val="0"/>
          <c:showLeaderLines val="1"/>
        </c:dLbls>
        <c:firstSliceAng val="0"/>
        <c:holeSize val="73"/>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Click Rate</c:v>
                </c:pt>
              </c:strCache>
            </c:strRef>
          </c:tx>
          <c:dPt>
            <c:idx val="0"/>
            <c:bubble3D val="0"/>
            <c:spPr>
              <a:solidFill>
                <a:schemeClr val="accent1"/>
              </a:solidFill>
              <a:ln w="19050">
                <a:noFill/>
              </a:ln>
              <a:effectLst/>
            </c:spPr>
            <c:extLst>
              <c:ext xmlns:c16="http://schemas.microsoft.com/office/drawing/2014/chart" uri="{C3380CC4-5D6E-409C-BE32-E72D297353CC}">
                <c16:uniqueId val="{00000002-3A1E-4C66-A046-DC11B8AAA758}"/>
              </c:ext>
            </c:extLst>
          </c:dPt>
          <c:dPt>
            <c:idx val="1"/>
            <c:bubble3D val="0"/>
            <c:spPr>
              <a:solidFill>
                <a:schemeClr val="bg1">
                  <a:lumMod val="95000"/>
                </a:schemeClr>
              </a:solidFill>
              <a:ln w="19050">
                <a:noFill/>
              </a:ln>
              <a:effectLst/>
            </c:spPr>
            <c:extLst>
              <c:ext xmlns:c16="http://schemas.microsoft.com/office/drawing/2014/chart" uri="{C3380CC4-5D6E-409C-BE32-E72D297353CC}">
                <c16:uniqueId val="{00000001-3A1E-4C66-A046-DC11B8AAA75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B8E-4025-AD2C-CD6EE12DCF3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B8E-4025-AD2C-CD6EE12DCF3E}"/>
              </c:ext>
            </c:extLst>
          </c:dPt>
          <c:dLbls>
            <c:dLbl>
              <c:idx val="0"/>
              <c:delete val="1"/>
              <c:extLst>
                <c:ext xmlns:c15="http://schemas.microsoft.com/office/drawing/2012/chart" uri="{CE6537A1-D6FC-4f65-9D91-7224C49458BB}">
                  <c15:layout>
                    <c:manualLayout>
                      <c:w val="0.30296313962149374"/>
                      <c:h val="0.22979488837645629"/>
                    </c:manualLayout>
                  </c15:layout>
                </c:ext>
                <c:ext xmlns:c16="http://schemas.microsoft.com/office/drawing/2014/chart" uri="{C3380CC4-5D6E-409C-BE32-E72D297353CC}">
                  <c16:uniqueId val="{00000002-3A1E-4C66-A046-DC11B8AAA758}"/>
                </c:ext>
              </c:extLst>
            </c:dLbl>
            <c:dLbl>
              <c:idx val="1"/>
              <c:delete val="1"/>
              <c:extLst>
                <c:ext xmlns:c15="http://schemas.microsoft.com/office/drawing/2012/chart" uri="{CE6537A1-D6FC-4f65-9D91-7224C49458BB}"/>
                <c:ext xmlns:c16="http://schemas.microsoft.com/office/drawing/2014/chart" uri="{C3380CC4-5D6E-409C-BE32-E72D297353CC}">
                  <c16:uniqueId val="{00000001-3A1E-4C66-A046-DC11B8AAA75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Click Rate</c:v>
                </c:pt>
                <c:pt idx="1">
                  <c:v/>
                </c:pt>
              </c:strCache>
            </c:strRef>
          </c:cat>
          <c:val>
            <c:numRef>
              <c:f>Sheet1!$B$2:$B$3</c:f>
              <c:numCache>
                <c:formatCode>General</c:formatCode>
                <c:ptCount val="2"/>
                <c:pt idx="0">
                  <c:v>1.3</c:v>
                </c:pt>
                <c:pt idx="1">
                  <c:v>98.7</c:v>
                </c:pt>
              </c:numCache>
            </c:numRef>
          </c:val>
          <c:extLst>
            <c:ext xmlns:c16="http://schemas.microsoft.com/office/drawing/2014/chart" uri="{C3380CC4-5D6E-409C-BE32-E72D297353CC}">
              <c16:uniqueId val="{00000000-3A1E-4C66-A046-DC11B8AAA758}"/>
            </c:ext>
          </c:extLst>
        </c:ser>
        <c:dLbls>
          <c:showLegendKey val="0"/>
          <c:showVal val="0"/>
          <c:showCatName val="0"/>
          <c:showSerName val="0"/>
          <c:showPercent val="0"/>
          <c:showBubbleSize val="0"/>
          <c:showLeaderLines val="1"/>
        </c:dLbls>
        <c:firstSliceAng val="0"/>
        <c:holeSize val="73"/>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Click Rate</c:v>
                </c:pt>
              </c:strCache>
            </c:strRef>
          </c:tx>
          <c:dPt>
            <c:idx val="0"/>
            <c:bubble3D val="0"/>
            <c:spPr>
              <a:solidFill>
                <a:schemeClr val="accent1"/>
              </a:solidFill>
              <a:ln w="19050">
                <a:noFill/>
              </a:ln>
              <a:effectLst/>
            </c:spPr>
            <c:extLst>
              <c:ext xmlns:c16="http://schemas.microsoft.com/office/drawing/2014/chart" uri="{C3380CC4-5D6E-409C-BE32-E72D297353CC}">
                <c16:uniqueId val="{00000002-3A1E-4C66-A046-DC11B8AAA758}"/>
              </c:ext>
            </c:extLst>
          </c:dPt>
          <c:dPt>
            <c:idx val="1"/>
            <c:bubble3D val="0"/>
            <c:spPr>
              <a:solidFill>
                <a:schemeClr val="bg1">
                  <a:lumMod val="95000"/>
                </a:schemeClr>
              </a:solidFill>
              <a:ln w="19050">
                <a:noFill/>
              </a:ln>
              <a:effectLst/>
            </c:spPr>
            <c:extLst>
              <c:ext xmlns:c16="http://schemas.microsoft.com/office/drawing/2014/chart" uri="{C3380CC4-5D6E-409C-BE32-E72D297353CC}">
                <c16:uniqueId val="{00000001-3A1E-4C66-A046-DC11B8AAA758}"/>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B8E-4025-AD2C-CD6EE12DCF3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B8E-4025-AD2C-CD6EE12DCF3E}"/>
              </c:ext>
            </c:extLst>
          </c:dPt>
          <c:dLbls>
            <c:dLbl>
              <c:idx val="0"/>
              <c:delete val="1"/>
              <c:extLst>
                <c:ext xmlns:c15="http://schemas.microsoft.com/office/drawing/2012/chart" uri="{CE6537A1-D6FC-4f65-9D91-7224C49458BB}">
                  <c15:layout>
                    <c:manualLayout>
                      <c:w val="0.30296313962149374"/>
                      <c:h val="0.22979488837645629"/>
                    </c:manualLayout>
                  </c15:layout>
                </c:ext>
                <c:ext xmlns:c16="http://schemas.microsoft.com/office/drawing/2014/chart" uri="{C3380CC4-5D6E-409C-BE32-E72D297353CC}">
                  <c16:uniqueId val="{00000002-3A1E-4C66-A046-DC11B8AAA758}"/>
                </c:ext>
              </c:extLst>
            </c:dLbl>
            <c:dLbl>
              <c:idx val="1"/>
              <c:delete val="1"/>
              <c:extLst>
                <c:ext xmlns:c15="http://schemas.microsoft.com/office/drawing/2012/chart" uri="{CE6537A1-D6FC-4f65-9D91-7224C49458BB}"/>
                <c:ext xmlns:c16="http://schemas.microsoft.com/office/drawing/2014/chart" uri="{C3380CC4-5D6E-409C-BE32-E72D297353CC}">
                  <c16:uniqueId val="{00000001-3A1E-4C66-A046-DC11B8AAA758}"/>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Click Rate</c:v>
                </c:pt>
                <c:pt idx="1">
                  <c:v/>
                </c:pt>
              </c:strCache>
            </c:strRef>
          </c:cat>
          <c:val>
            <c:numRef>
              <c:f>Sheet1!$B$2:$B$3</c:f>
              <c:numCache>
                <c:formatCode>General</c:formatCode>
                <c:ptCount val="2"/>
                <c:pt idx="0">
                  <c:v>30.9</c:v>
                </c:pt>
                <c:pt idx="1">
                  <c:v>69.1</c:v>
                </c:pt>
              </c:numCache>
            </c:numRef>
          </c:val>
          <c:extLst>
            <c:ext xmlns:c16="http://schemas.microsoft.com/office/drawing/2014/chart" uri="{C3380CC4-5D6E-409C-BE32-E72D297353CC}">
              <c16:uniqueId val="{00000000-3A1E-4C66-A046-DC11B8AAA758}"/>
            </c:ext>
          </c:extLst>
        </c:ser>
        <c:dLbls>
          <c:showLegendKey val="0"/>
          <c:showVal val="0"/>
          <c:showCatName val="0"/>
          <c:showSerName val="0"/>
          <c:showPercent val="0"/>
          <c:showBubbleSize val="0"/>
          <c:showLeaderLines val="1"/>
        </c:dLbls>
        <c:firstSliceAng val="0"/>
        <c:holeSize val="73"/>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953697703867119"/>
          <c:y val="6.9486239536028893E-2"/>
          <c:w val="0.74786128725898515"/>
          <c:h val="0.75936671524568877"/>
        </c:manualLayout>
      </c:layout>
      <c:lineChart>
        <c:grouping val="standard"/>
        <c:varyColors val="0"/>
        <c:ser>
          <c:idx val="0"/>
          <c:order val="0"/>
          <c:tx>
            <c:strRef>
              <c:f>Sheet1!$B$1</c:f>
              <c:strCache>
                <c:ptCount val="1"/>
                <c:pt idx="0">
                  <c:v>Risk Score</c:v>
                </c:pt>
              </c:strCache>
            </c:strRef>
          </c:tx>
          <c:spPr>
            <a:ln w="28575" cap="rnd">
              <a:solidFill>
                <a:schemeClr val="accent6">
                  <a:alpha val="80000"/>
                </a:schemeClr>
              </a:solidFill>
              <a:round/>
            </a:ln>
            <a:effectLst/>
          </c:spPr>
          <c:marker>
            <c:symbol val="none"/>
          </c:marker>
          <c:dLbls>
            <c:dLbl>
              <c:idx val="1"/>
              <c:delete val="1"/>
              <c:extLst>
                <c:ext xmlns:c15="http://schemas.microsoft.com/office/drawing/2012/chart" uri="{CE6537A1-D6FC-4f65-9D91-7224C49458BB}"/>
                <c:ext xmlns:c16="http://schemas.microsoft.com/office/drawing/2014/chart" uri="{C3380CC4-5D6E-409C-BE32-E72D297353CC}">
                  <c16:uniqueId val="{00000004-F741-4CD5-B13A-267CFCE362BF}"/>
                </c:ext>
              </c:extLst>
            </c:dLbl>
            <c:dLbl>
              <c:idx val="2"/>
              <c:delete val="1"/>
              <c:extLst>
                <c:ext xmlns:c15="http://schemas.microsoft.com/office/drawing/2012/chart" uri="{CE6537A1-D6FC-4f65-9D91-7224C49458BB}"/>
                <c:ext xmlns:c16="http://schemas.microsoft.com/office/drawing/2014/chart" uri="{C3380CC4-5D6E-409C-BE32-E72D297353CC}">
                  <c16:uniqueId val="{00000005-F741-4CD5-B13A-267CFCE362BF}"/>
                </c:ext>
              </c:extLst>
            </c:dLbl>
            <c:dLbl>
              <c:idx val="3"/>
              <c:delete val="1"/>
              <c:extLst>
                <c:ext xmlns:c15="http://schemas.microsoft.com/office/drawing/2012/chart" uri="{CE6537A1-D6FC-4f65-9D91-7224C49458BB}"/>
                <c:ext xmlns:c16="http://schemas.microsoft.com/office/drawing/2014/chart" uri="{C3380CC4-5D6E-409C-BE32-E72D297353CC}">
                  <c16:uniqueId val="{00000006-F741-4CD5-B13A-267CFCE362BF}"/>
                </c:ext>
              </c:extLst>
            </c:dLbl>
            <c:dLbl>
              <c:idx val="4"/>
              <c:delete val="1"/>
              <c:extLst>
                <c:ext xmlns:c15="http://schemas.microsoft.com/office/drawing/2012/chart" uri="{CE6537A1-D6FC-4f65-9D91-7224C49458BB}"/>
                <c:ext xmlns:c16="http://schemas.microsoft.com/office/drawing/2014/chart" uri="{C3380CC4-5D6E-409C-BE32-E72D297353CC}">
                  <c16:uniqueId val="{00000007-F741-4CD5-B13A-267CFCE362BF}"/>
                </c:ext>
              </c:extLst>
            </c:dLbl>
            <c:dLbl>
              <c:idx val="5"/>
              <c:delete val="1"/>
              <c:extLst>
                <c:ext xmlns:c15="http://schemas.microsoft.com/office/drawing/2012/chart" uri="{CE6537A1-D6FC-4f65-9D91-7224C49458BB}"/>
                <c:ext xmlns:c16="http://schemas.microsoft.com/office/drawing/2014/chart" uri="{C3380CC4-5D6E-409C-BE32-E72D297353CC}">
                  <c16:uniqueId val="{00000008-F741-4CD5-B13A-267CFCE362BF}"/>
                </c:ext>
              </c:extLst>
            </c:dLbl>
            <c:dLbl>
              <c:idx val="6"/>
              <c:delete val="1"/>
              <c:extLst>
                <c:ext xmlns:c15="http://schemas.microsoft.com/office/drawing/2012/chart" uri="{CE6537A1-D6FC-4f65-9D91-7224C49458BB}"/>
                <c:ext xmlns:c16="http://schemas.microsoft.com/office/drawing/2014/chart" uri="{C3380CC4-5D6E-409C-BE32-E72D297353CC}">
                  <c16:uniqueId val="{00000009-F741-4CD5-B13A-267CFCE362BF}"/>
                </c:ext>
              </c:extLst>
            </c:dLbl>
            <c:dLbl>
              <c:idx val="7"/>
              <c:delete val="1"/>
              <c:extLst>
                <c:ext xmlns:c15="http://schemas.microsoft.com/office/drawing/2012/chart" uri="{CE6537A1-D6FC-4f65-9D91-7224C49458BB}"/>
                <c:ext xmlns:c16="http://schemas.microsoft.com/office/drawing/2014/chart" uri="{C3380CC4-5D6E-409C-BE32-E72D297353CC}">
                  <c16:uniqueId val="{0000000A-F741-4CD5-B13A-267CFCE362BF}"/>
                </c:ext>
              </c:extLst>
            </c:dLbl>
            <c:dLbl>
              <c:idx val="8"/>
              <c:delete val="1"/>
              <c:extLst>
                <c:ext xmlns:c15="http://schemas.microsoft.com/office/drawing/2012/chart" uri="{CE6537A1-D6FC-4f65-9D91-7224C49458BB}"/>
                <c:ext xmlns:c16="http://schemas.microsoft.com/office/drawing/2014/chart" uri="{C3380CC4-5D6E-409C-BE32-E72D297353CC}">
                  <c16:uniqueId val="{0000000B-F741-4CD5-B13A-267CFCE362BF}"/>
                </c:ext>
              </c:extLst>
            </c:dLbl>
            <c:dLbl>
              <c:idx val="9"/>
              <c:delete val="1"/>
              <c:extLst>
                <c:ext xmlns:c15="http://schemas.microsoft.com/office/drawing/2012/chart" uri="{CE6537A1-D6FC-4f65-9D91-7224C49458BB}"/>
                <c:ext xmlns:c16="http://schemas.microsoft.com/office/drawing/2014/chart" uri="{C3380CC4-5D6E-409C-BE32-E72D297353CC}">
                  <c16:uniqueId val="{0000000C-F741-4CD5-B13A-267CFCE362BF}"/>
                </c:ext>
              </c:extLst>
            </c:dLbl>
            <c:dLbl>
              <c:idx val="10"/>
              <c:delete val="1"/>
              <c:extLst>
                <c:ext xmlns:c15="http://schemas.microsoft.com/office/drawing/2012/chart" uri="{CE6537A1-D6FC-4f65-9D91-7224C49458BB}"/>
                <c:ext xmlns:c16="http://schemas.microsoft.com/office/drawing/2014/chart" uri="{C3380CC4-5D6E-409C-BE32-E72D297353CC}">
                  <c16:uniqueId val="{0000000D-F741-4CD5-B13A-267CFCE362BF}"/>
                </c:ext>
              </c:extLst>
            </c:dLbl>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accent6"/>
                    </a:solidFill>
                    <a:latin typeface="+mn-lt"/>
                    <a:ea typeface="+mn-ea"/>
                    <a:cs typeface="+mn-cs"/>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Sheet1!$A$2:$A$7</c:f>
              <c:strCache>
                <c:ptCount val="6"/>
                <c:pt idx="0">
                  <c:v>Dec 2023</c:v>
                </c:pt>
                <c:pt idx="1">
                  <c:v/>
                </c:pt>
                <c:pt idx="2">
                  <c:v/>
                </c:pt>
                <c:pt idx="3">
                  <c:v/>
                </c:pt>
                <c:pt idx="4">
                  <c:v/>
                </c:pt>
                <c:pt idx="5">
                  <c:v>Jun 2024</c:v>
                </c:pt>
              </c:strCache>
            </c:strRef>
          </c:cat>
          <c:val>
            <c:numRef>
              <c:f>Sheet1!$B$2:$B$7</c:f>
              <c:numCache>
                <c:formatCode>General</c:formatCode>
                <c:ptCount val="6"/>
                <c:pt idx="0">
                  <c:v>13.8</c:v>
                </c:pt>
                <c:pt idx="1">
                  <c:v>9</c:v>
                </c:pt>
                <c:pt idx="2">
                  <c:v>7.4</c:v>
                </c:pt>
                <c:pt idx="3">
                  <c:v>12.8</c:v>
                </c:pt>
                <c:pt idx="4">
                  <c:v>13</c:v>
                </c:pt>
                <c:pt idx="5">
                  <c:v>9.4</c:v>
                </c:pt>
              </c:numCache>
            </c:numRef>
          </c:val>
          <c:smooth val="0"/>
          <c:extLst>
            <c:ext xmlns:c16="http://schemas.microsoft.com/office/drawing/2014/chart" uri="{C3380CC4-5D6E-409C-BE32-E72D297353CC}">
              <c16:uniqueId val="{00000000-F741-4CD5-B13A-267CFCE362BF}"/>
            </c:ext>
          </c:extLst>
        </c:ser>
        <c:dLbls>
          <c:showLegendKey val="0"/>
          <c:showVal val="0"/>
          <c:showCatName val="0"/>
          <c:showSerName val="0"/>
          <c:showPercent val="0"/>
          <c:showBubbleSize val="0"/>
        </c:dLbls>
        <c:smooth val="0"/>
        <c:axId val="666953039"/>
        <c:axId val="666953519"/>
      </c:lineChart>
      <c:catAx>
        <c:axId val="666953039"/>
        <c:scaling>
          <c:orientation val="minMax"/>
        </c:scaling>
        <c:delete val="0"/>
        <c:axPos val="b"/>
        <c:title>
          <c:tx>
            <c:rich>
              <a:bodyPr/>
              <a:lstStyle/>
              <a:p>
                <a:pPr>
                  <a:defRPr/>
                </a:pPr>
              </a:p>
            </c:rich>
          </c:tx>
          <c:layout/>
          <c:overlay val="0"/>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1" u="none" strike="noStrike" kern="1200" baseline="0">
                <a:solidFill>
                  <a:schemeClr val="accent6"/>
                </a:solidFill>
                <a:latin typeface="+mn-lt"/>
                <a:ea typeface="+mn-ea"/>
                <a:cs typeface="+mn-cs"/>
              </a:defRPr>
            </a:pPr>
            <a:endParaRPr lang="en-US"/>
          </a:p>
        </c:txPr>
        <c:crossAx val="666953519"/>
        <c:crosses val="autoZero"/>
        <c:auto val="1"/>
        <c:lblAlgn val="ctr"/>
        <c:lblOffset val="100"/>
        <c:noMultiLvlLbl val="0"/>
      </c:catAx>
      <c:valAx>
        <c:axId val="666953519"/>
        <c:scaling>
          <c:orientation val="minMax"/>
        </c:scaling>
        <c:delete val="0"/>
        <c:axPos val="l"/>
        <c:majorGridlines>
          <c:spPr>
            <a:ln w="9525" cap="flat" cmpd="sng" algn="ctr">
              <a:solidFill>
                <a:schemeClr val="tx1">
                  <a:lumMod val="15000"/>
                  <a:lumOff val="85000"/>
                </a:schemeClr>
              </a:solidFill>
              <a:round/>
            </a:ln>
            <a:effectLst/>
          </c:spPr>
        </c:majorGridlines>
        <c:title>
          <c:tx>
            <c:rich>
              <a:bodyPr/>
              <a:lstStyle/>
              <a:p>
                <a:pPr>
                  <a:defRPr/>
                </a:pPr>
              </a:p>
            </c:rich>
          </c:tx>
          <c:layout/>
          <c:overlay val="0"/>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accent6">
                    <a:alpha val="40000"/>
                  </a:schemeClr>
                </a:solidFill>
                <a:latin typeface="+mn-lt"/>
                <a:ea typeface="+mn-ea"/>
                <a:cs typeface="+mn-cs"/>
              </a:defRPr>
            </a:pPr>
            <a:endParaRPr lang="en-US"/>
          </a:p>
        </c:txPr>
        <c:crossAx val="666953039"/>
        <c:crosses val="autoZero"/>
        <c:crossBetween val="between"/>
        <c:majorUnit val="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alpha val="5000"/>
      </a:schemeClr>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png>
</file>

<file path=ppt/media/image21.svg>
</file>

<file path=ppt/media/image22.png>
</file>

<file path=ppt/media/image23.svg>
</file>

<file path=ppt/media/image24.png>
</file>

<file path=ppt/media/image25.jpg>
</file>

<file path=ppt/media/image26.jpg>
</file>

<file path=ppt/media/image27.jpg>
</file>

<file path=ppt/media/image28.jpg>
</file>

<file path=ppt/media/image29.png>
</file>

<file path=ppt/media/image3.png>
</file>

<file path=ppt/media/image30.svg>
</file>

<file path=ppt/media/image31.jpg>
</file>

<file path=ppt/media/image32.jpeg>
</file>

<file path=ppt/media/image33.jpeg>
</file>

<file path=ppt/media/image34.jpg>
</file>

<file path=ppt/media/image35.png>
</file>

<file path=ppt/media/image36.png>
</file>

<file path=ppt/media/image37.png>
</file>

<file path=ppt/media/image38.png>
</file>

<file path=ppt/media/image39.jpg>
</file>

<file path=ppt/media/image4.jpeg>
</file>

<file path=ppt/media/image40.jpg>
</file>

<file path=ppt/media/image41.jp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C5D765-7577-4117-A760-786B33402F7F}" type="datetimeFigureOut">
              <a:rPr lang="en-IL" smtClean="0"/>
              <a:t>11/12/2024</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BBC6DA-2B2A-4A86-AC18-8FE39D989D86}" type="slidenum">
              <a:rPr lang="en-IL" smtClean="0"/>
              <a:t>‹#›</a:t>
            </a:fld>
            <a:endParaRPr lang="en-IL"/>
          </a:p>
        </p:txBody>
      </p:sp>
    </p:spTree>
    <p:extLst>
      <p:ext uri="{BB962C8B-B14F-4D97-AF65-F5344CB8AC3E}">
        <p14:creationId xmlns:p14="http://schemas.microsoft.com/office/powerpoint/2010/main" val="1931328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hyperlink" Target="file:///\\hc\en-us\articles\11414968401436"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deck contains many figures and graphs about your organization’s training. It’s built in a modular way that allows you to remove any slides that you don’t want or need to present to your managers.</a:t>
            </a:r>
          </a:p>
        </p:txBody>
      </p:sp>
      <p:sp>
        <p:nvSpPr>
          <p:cNvPr id="4" name="Slide Number Placeholder 3"/>
          <p:cNvSpPr>
            <a:spLocks noGrp="1"/>
          </p:cNvSpPr>
          <p:nvPr>
            <p:ph type="sldNum" sz="quarter" idx="5"/>
          </p:nvPr>
        </p:nvSpPr>
        <p:spPr/>
        <p:txBody>
          <a:bodyPr/>
          <a:lstStyle/>
          <a:p>
            <a:fld id="{0EBBC6DA-2B2A-4A86-AC18-8FE39D989D86}" type="slidenum">
              <a:rPr lang="en-IL" smtClean="0"/>
              <a:t>1</a:t>
            </a:fld>
            <a:endParaRPr lang="en-IL"/>
          </a:p>
        </p:txBody>
      </p:sp>
    </p:spTree>
    <p:extLst>
      <p:ext uri="{BB962C8B-B14F-4D97-AF65-F5344CB8AC3E}">
        <p14:creationId xmlns:p14="http://schemas.microsoft.com/office/powerpoint/2010/main" val="42132022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graph shows the departments whose click rate grew the most, compared to the previous training period. While some of them may not be the most vulnerable departments at the moment, they are worth monitoring.</a:t>
            </a:r>
          </a:p>
        </p:txBody>
      </p:sp>
      <p:sp>
        <p:nvSpPr>
          <p:cNvPr id="4" name="Slide Number Placeholder 3"/>
          <p:cNvSpPr>
            <a:spLocks noGrp="1"/>
          </p:cNvSpPr>
          <p:nvPr>
            <p:ph type="sldNum" sz="quarter" idx="5"/>
          </p:nvPr>
        </p:nvSpPr>
        <p:spPr/>
        <p:txBody>
          <a:bodyPr/>
          <a:lstStyle/>
          <a:p>
            <a:fld id="{0EBBC6DA-2B2A-4A86-AC18-8FE39D989D86}" type="slidenum">
              <a:rPr lang="en-IL" smtClean="0"/>
              <a:t>10</a:t>
            </a:fld>
            <a:endParaRPr lang="en-IL"/>
          </a:p>
        </p:txBody>
      </p:sp>
    </p:spTree>
    <p:extLst>
      <p:ext uri="{BB962C8B-B14F-4D97-AF65-F5344CB8AC3E}">
        <p14:creationId xmlns:p14="http://schemas.microsoft.com/office/powerpoint/2010/main" val="12137260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fld id="{0EBBC6DA-2B2A-4A86-AC18-8FE39D989D86}" type="slidenum">
              <a:rPr lang="en-IL" smtClean="0"/>
              <a:t>11</a:t>
            </a:fld>
            <a:endParaRPr lang="en-IL"/>
          </a:p>
        </p:txBody>
      </p:sp>
    </p:spTree>
    <p:extLst>
      <p:ext uri="{BB962C8B-B14F-4D97-AF65-F5344CB8AC3E}">
        <p14:creationId xmlns:p14="http://schemas.microsoft.com/office/powerpoint/2010/main" val="24112532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simulation had the highest click rate within veteran employees in your organization.</a:t>
            </a:r>
          </a:p>
          <a:p>
            <a:r>
              <a:rPr lang="en-US" dirty="0"/>
              <a:t>Veterans are employees who received more than 6 phishing simulations.</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12</a:t>
            </a:fld>
            <a:endParaRPr lang="en-IL"/>
          </a:p>
        </p:txBody>
      </p:sp>
    </p:spTree>
    <p:extLst>
      <p:ext uri="{BB962C8B-B14F-4D97-AF65-F5344CB8AC3E}">
        <p14:creationId xmlns:p14="http://schemas.microsoft.com/office/powerpoint/2010/main" val="4263891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simulation had the highest click rate within new employees in your organization.</a:t>
            </a:r>
          </a:p>
          <a:p>
            <a:r>
              <a:rPr lang="en-US" dirty="0"/>
              <a:t>New employees are ones who received 6 or fewer phishing simulations.</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13</a:t>
            </a:fld>
            <a:endParaRPr lang="en-IL"/>
          </a:p>
        </p:txBody>
      </p:sp>
    </p:spTree>
    <p:extLst>
      <p:ext uri="{BB962C8B-B14F-4D97-AF65-F5344CB8AC3E}">
        <p14:creationId xmlns:p14="http://schemas.microsoft.com/office/powerpoint/2010/main" val="377608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simulation had the lowest click rate in your entire organization.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14</a:t>
            </a:fld>
            <a:endParaRPr lang="en-IL"/>
          </a:p>
        </p:txBody>
      </p:sp>
    </p:spTree>
    <p:extLst>
      <p:ext uri="{BB962C8B-B14F-4D97-AF65-F5344CB8AC3E}">
        <p14:creationId xmlns:p14="http://schemas.microsoft.com/office/powerpoint/2010/main" val="1109836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Awareness Bite had the highest open rate in your entire organization.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15</a:t>
            </a:fld>
            <a:endParaRPr lang="en-IL"/>
          </a:p>
        </p:txBody>
      </p:sp>
    </p:spTree>
    <p:extLst>
      <p:ext uri="{BB962C8B-B14F-4D97-AF65-F5344CB8AC3E}">
        <p14:creationId xmlns:p14="http://schemas.microsoft.com/office/powerpoint/2010/main" val="41861453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slides refer to the last 12 months of training.</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16</a:t>
            </a:fld>
            <a:endParaRPr lang="en-IL"/>
          </a:p>
        </p:txBody>
      </p:sp>
    </p:spTree>
    <p:extLst>
      <p:ext uri="{BB962C8B-B14F-4D97-AF65-F5344CB8AC3E}">
        <p14:creationId xmlns:p14="http://schemas.microsoft.com/office/powerpoint/2010/main" val="4276631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training effectiveness across the CybeReady products you have activated.</a:t>
            </a:r>
          </a:p>
          <a:p>
            <a:r>
              <a:rPr lang="en-US" dirty="0"/>
              <a:t>Phishing Risk Score: Each employee in the organization is assigned a risk score, based on their clicks in phishing simulations. The graph shows the </a:t>
            </a:r>
            <a:r>
              <a:rPr lang="en-US" b="1" dirty="0"/>
              <a:t>change</a:t>
            </a:r>
            <a:r>
              <a:rPr lang="en-US" dirty="0"/>
              <a:t> in risk from the beginning of training until today. Lower is better.</a:t>
            </a:r>
          </a:p>
          <a:p>
            <a:r>
              <a:rPr lang="en-US" dirty="0"/>
              <a:t>PhishCage Reporting Rate: The percentage of employees who have reported a suspicious email. Higher is better.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Awareness Bites Open Rate: The percentage of employees who have opened at least one Awareness Bite. Higher is better.</a:t>
            </a:r>
          </a:p>
        </p:txBody>
      </p:sp>
      <p:sp>
        <p:nvSpPr>
          <p:cNvPr id="4" name="Slide Number Placeholder 3"/>
          <p:cNvSpPr>
            <a:spLocks noGrp="1"/>
          </p:cNvSpPr>
          <p:nvPr>
            <p:ph type="sldNum" sz="quarter" idx="5"/>
          </p:nvPr>
        </p:nvSpPr>
        <p:spPr/>
        <p:txBody>
          <a:bodyPr/>
          <a:lstStyle/>
          <a:p>
            <a:fld id="{0EBBC6DA-2B2A-4A86-AC18-8FE39D989D86}" type="slidenum">
              <a:rPr lang="en-IL" smtClean="0"/>
              <a:t>17</a:t>
            </a:fld>
            <a:endParaRPr lang="en-IL"/>
          </a:p>
        </p:txBody>
      </p:sp>
    </p:spTree>
    <p:extLst>
      <p:ext uri="{BB962C8B-B14F-4D97-AF65-F5344CB8AC3E}">
        <p14:creationId xmlns:p14="http://schemas.microsoft.com/office/powerpoint/2010/main" val="26929872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graph shows the percentage of employees in your organization who are classified as “High Risk”.</a:t>
            </a:r>
          </a:p>
          <a:p>
            <a:r>
              <a:rPr lang="en-US" dirty="0"/>
              <a:t>The bottom graph shows the number of employees in your organization. If you see big changes in the top graph, they might be explained by big changes in the size of the company (like employee turnover or a hiring spree).</a:t>
            </a:r>
          </a:p>
          <a:p>
            <a:r>
              <a:rPr lang="en-US" dirty="0"/>
              <a:t>The graphs are aligned, so you can easily find correlations if necessary.</a:t>
            </a:r>
          </a:p>
        </p:txBody>
      </p:sp>
      <p:sp>
        <p:nvSpPr>
          <p:cNvPr id="4" name="Slide Number Placeholder 3"/>
          <p:cNvSpPr>
            <a:spLocks noGrp="1"/>
          </p:cNvSpPr>
          <p:nvPr>
            <p:ph type="sldNum" sz="quarter" idx="5"/>
          </p:nvPr>
        </p:nvSpPr>
        <p:spPr/>
        <p:txBody>
          <a:bodyPr/>
          <a:lstStyle/>
          <a:p>
            <a:fld id="{0EBBC6DA-2B2A-4A86-AC18-8FE39D989D86}" type="slidenum">
              <a:rPr lang="en-IL" smtClean="0"/>
              <a:t>18</a:t>
            </a:fld>
            <a:endParaRPr lang="en-IL"/>
          </a:p>
        </p:txBody>
      </p:sp>
    </p:spTree>
    <p:extLst>
      <p:ext uri="{BB962C8B-B14F-4D97-AF65-F5344CB8AC3E}">
        <p14:creationId xmlns:p14="http://schemas.microsoft.com/office/powerpoint/2010/main" val="30292089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your organization’s click rate against the benchmark.</a:t>
            </a:r>
          </a:p>
          <a:p>
            <a:r>
              <a:rPr lang="en-US" dirty="0"/>
              <a:t>The benchmark is calculated using data from other organizations who received the same simulations as you.</a:t>
            </a:r>
            <a:endParaRPr lang="he-IL" dirty="0"/>
          </a:p>
        </p:txBody>
      </p:sp>
      <p:sp>
        <p:nvSpPr>
          <p:cNvPr id="4" name="Slide Number Placeholder 3"/>
          <p:cNvSpPr>
            <a:spLocks noGrp="1"/>
          </p:cNvSpPr>
          <p:nvPr>
            <p:ph type="sldNum" sz="quarter" idx="5"/>
          </p:nvPr>
        </p:nvSpPr>
        <p:spPr/>
        <p:txBody>
          <a:bodyPr/>
          <a:lstStyle/>
          <a:p>
            <a:fld id="{0EBBC6DA-2B2A-4A86-AC18-8FE39D989D86}" type="slidenum">
              <a:rPr lang="en-IL" smtClean="0"/>
              <a:t>19</a:t>
            </a:fld>
            <a:endParaRPr lang="en-IL"/>
          </a:p>
        </p:txBody>
      </p:sp>
    </p:spTree>
    <p:extLst>
      <p:ext uri="{BB962C8B-B14F-4D97-AF65-F5344CB8AC3E}">
        <p14:creationId xmlns:p14="http://schemas.microsoft.com/office/powerpoint/2010/main" val="771204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slides refer to the last training period, which is 3 months (or fewer, if you’re using CybeReady for less than that).</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a:t>
            </a:fld>
            <a:endParaRPr lang="en-IL"/>
          </a:p>
        </p:txBody>
      </p:sp>
    </p:spTree>
    <p:extLst>
      <p:ext uri="{BB962C8B-B14F-4D97-AF65-F5344CB8AC3E}">
        <p14:creationId xmlns:p14="http://schemas.microsoft.com/office/powerpoint/2010/main" val="28429734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percentage of each risk group in your organization, over time. The sum is always 100%.</a:t>
            </a:r>
          </a:p>
          <a:p>
            <a:r>
              <a:rPr lang="en-US" dirty="0"/>
              <a:t>Ideally, you’d want the High Risk group to be as small as possible, and the Low Risk to be as big as possible.</a:t>
            </a:r>
          </a:p>
          <a:p>
            <a:r>
              <a:rPr lang="en-US" dirty="0"/>
              <a:t>When new employees join, they are initially assigned to the average risk group of the organization.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20</a:t>
            </a:fld>
            <a:endParaRPr lang="en-IL"/>
          </a:p>
        </p:txBody>
      </p:sp>
    </p:spTree>
    <p:extLst>
      <p:ext uri="{BB962C8B-B14F-4D97-AF65-F5344CB8AC3E}">
        <p14:creationId xmlns:p14="http://schemas.microsoft.com/office/powerpoint/2010/main" val="16467886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graph shows the difference in phishing resilience between new and veteran employees. All employees are considered “New” until they receive at least 7 phishing simulations, at which point they become “Veterans”.</a:t>
            </a:r>
          </a:p>
          <a:p>
            <a:r>
              <a:rPr lang="en-US" dirty="0"/>
              <a:t>It’s normal to see the New Employees line above the Veterans line, since they haven’t received as much training.</a:t>
            </a:r>
          </a:p>
          <a:p>
            <a:endParaRPr lang="en-US" dirty="0"/>
          </a:p>
          <a:p>
            <a:r>
              <a:rPr lang="en-US" dirty="0"/>
              <a:t>The bottom graph shows the number of employees in each seniority group. You can use this to explain things if you see any big changes in the top graph.</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21</a:t>
            </a:fld>
            <a:endParaRPr lang="en-IL"/>
          </a:p>
        </p:txBody>
      </p:sp>
    </p:spTree>
    <p:extLst>
      <p:ext uri="{BB962C8B-B14F-4D97-AF65-F5344CB8AC3E}">
        <p14:creationId xmlns:p14="http://schemas.microsoft.com/office/powerpoint/2010/main" val="3019934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number of emails reported by employees in your organization. Each line represents a different result of CybeReady’s analysis of the report.</a:t>
            </a:r>
          </a:p>
          <a:p>
            <a:r>
              <a:rPr lang="en-US" dirty="0"/>
              <a:t>“Simulation” are phishing simulations we sent to your employees.</a:t>
            </a:r>
          </a:p>
          <a:p>
            <a:r>
              <a:rPr lang="en-US" dirty="0"/>
              <a:t>“Malicious” are emails that were classified as malicious by Google Safe Browsing.</a:t>
            </a:r>
          </a:p>
          <a:p>
            <a:r>
              <a:rPr lang="en-US" dirty="0"/>
              <a:t>“Unverified” are all the emails that Google Safe Browsing couldn’t classify as malicious.</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22</a:t>
            </a:fld>
            <a:endParaRPr lang="en-IL"/>
          </a:p>
        </p:txBody>
      </p:sp>
    </p:spTree>
    <p:extLst>
      <p:ext uri="{BB962C8B-B14F-4D97-AF65-F5344CB8AC3E}">
        <p14:creationId xmlns:p14="http://schemas.microsoft.com/office/powerpoint/2010/main" val="41454724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percentage of employees in your organization who have reported at least one email through PhishCage throughout their training.</a:t>
            </a:r>
          </a:p>
          <a:p>
            <a:r>
              <a:rPr lang="en-US" dirty="0"/>
              <a:t>If the graph trends downwards, it could be due to an increase in the number of employees in your organization, or employees who reported have left the organization.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23</a:t>
            </a:fld>
            <a:endParaRPr lang="en-IL"/>
          </a:p>
        </p:txBody>
      </p:sp>
    </p:spTree>
    <p:extLst>
      <p:ext uri="{BB962C8B-B14F-4D97-AF65-F5344CB8AC3E}">
        <p14:creationId xmlns:p14="http://schemas.microsoft.com/office/powerpoint/2010/main" val="25427072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This graph shows the reporting rate of suspicious emails, by the risk group of the reporting employees.</a:t>
            </a:r>
          </a:p>
          <a:p>
            <a:pPr rtl="0"/>
            <a:r>
              <a:rPr lang="en-US" dirty="0"/>
              <a:t>Ideally, you’d want to see all lines to trend upward.</a:t>
            </a:r>
          </a:p>
        </p:txBody>
      </p:sp>
      <p:sp>
        <p:nvSpPr>
          <p:cNvPr id="4" name="Slide Number Placeholder 3"/>
          <p:cNvSpPr>
            <a:spLocks noGrp="1"/>
          </p:cNvSpPr>
          <p:nvPr>
            <p:ph type="sldNum" sz="quarter" idx="5"/>
          </p:nvPr>
        </p:nvSpPr>
        <p:spPr/>
        <p:txBody>
          <a:bodyPr/>
          <a:lstStyle/>
          <a:p>
            <a:fld id="{0EBBC6DA-2B2A-4A86-AC18-8FE39D989D86}" type="slidenum">
              <a:rPr lang="en-IL" smtClean="0"/>
              <a:t>24</a:t>
            </a:fld>
            <a:endParaRPr lang="en-IL"/>
          </a:p>
        </p:txBody>
      </p:sp>
    </p:spTree>
    <p:extLst>
      <p:ext uri="{BB962C8B-B14F-4D97-AF65-F5344CB8AC3E}">
        <p14:creationId xmlns:p14="http://schemas.microsoft.com/office/powerpoint/2010/main" val="26881066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how employees in your organization interact with Awareness bites.</a:t>
            </a:r>
          </a:p>
          <a:p>
            <a:r>
              <a:rPr lang="en-US" dirty="0"/>
              <a:t>The solid line shows the percentage of bites that were opened (out of all sent bites) in each campaign.</a:t>
            </a:r>
          </a:p>
          <a:p>
            <a:r>
              <a:rPr lang="en-US" dirty="0"/>
              <a:t>The dotted line shows the percentage of </a:t>
            </a:r>
            <a:r>
              <a:rPr lang="en-US" b="0" dirty="0"/>
              <a:t>employees</a:t>
            </a:r>
            <a:r>
              <a:rPr lang="en-US" dirty="0"/>
              <a:t> who opened at least one Awareness Bite during their training.</a:t>
            </a:r>
          </a:p>
        </p:txBody>
      </p:sp>
      <p:sp>
        <p:nvSpPr>
          <p:cNvPr id="4" name="Slide Number Placeholder 3"/>
          <p:cNvSpPr>
            <a:spLocks noGrp="1"/>
          </p:cNvSpPr>
          <p:nvPr>
            <p:ph type="sldNum" sz="quarter" idx="5"/>
          </p:nvPr>
        </p:nvSpPr>
        <p:spPr/>
        <p:txBody>
          <a:bodyPr/>
          <a:lstStyle/>
          <a:p>
            <a:fld id="{0EBBC6DA-2B2A-4A86-AC18-8FE39D989D86}" type="slidenum">
              <a:rPr lang="en-IL" smtClean="0"/>
              <a:t>25</a:t>
            </a:fld>
            <a:endParaRPr lang="en-IL"/>
          </a:p>
        </p:txBody>
      </p:sp>
    </p:spTree>
    <p:extLst>
      <p:ext uri="{BB962C8B-B14F-4D97-AF65-F5344CB8AC3E}">
        <p14:creationId xmlns:p14="http://schemas.microsoft.com/office/powerpoint/2010/main" val="10965963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how many Awareness Bites we sent and how many were opened in comparison.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26</a:t>
            </a:fld>
            <a:endParaRPr lang="en-IL"/>
          </a:p>
        </p:txBody>
      </p:sp>
    </p:spTree>
    <p:extLst>
      <p:ext uri="{BB962C8B-B14F-4D97-AF65-F5344CB8AC3E}">
        <p14:creationId xmlns:p14="http://schemas.microsoft.com/office/powerpoint/2010/main" val="33084279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how employees in your organization interact with Awareness bites.</a:t>
            </a:r>
          </a:p>
          <a:p>
            <a:r>
              <a:rPr lang="en-US" dirty="0"/>
              <a:t>The main line shows the percentage of quizzes (in the bites) that were answered by employees.</a:t>
            </a:r>
          </a:p>
          <a:p>
            <a:r>
              <a:rPr lang="en-US" dirty="0"/>
              <a:t>The other line shows the percentage of </a:t>
            </a:r>
            <a:r>
              <a:rPr lang="en-US" b="0" dirty="0"/>
              <a:t>employees </a:t>
            </a:r>
            <a:r>
              <a:rPr lang="en-US" dirty="0"/>
              <a:t>who answered at least one Awareness Bite quiz during their training.</a:t>
            </a:r>
          </a:p>
        </p:txBody>
      </p:sp>
      <p:sp>
        <p:nvSpPr>
          <p:cNvPr id="4" name="Slide Number Placeholder 3"/>
          <p:cNvSpPr>
            <a:spLocks noGrp="1"/>
          </p:cNvSpPr>
          <p:nvPr>
            <p:ph type="sldNum" sz="quarter" idx="5"/>
          </p:nvPr>
        </p:nvSpPr>
        <p:spPr/>
        <p:txBody>
          <a:bodyPr/>
          <a:lstStyle/>
          <a:p>
            <a:fld id="{0EBBC6DA-2B2A-4A86-AC18-8FE39D989D86}" type="slidenum">
              <a:rPr lang="en-IL" smtClean="0"/>
              <a:t>27</a:t>
            </a:fld>
            <a:endParaRPr lang="en-IL"/>
          </a:p>
        </p:txBody>
      </p:sp>
    </p:spTree>
    <p:extLst>
      <p:ext uri="{BB962C8B-B14F-4D97-AF65-F5344CB8AC3E}">
        <p14:creationId xmlns:p14="http://schemas.microsoft.com/office/powerpoint/2010/main" val="42210291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a:t>This </a:t>
            </a:r>
            <a:r>
              <a:rPr lang="en-US" dirty="0"/>
              <a:t>graph shows the percentage of each engagement group in your organization, over time. The sum is always 100%.</a:t>
            </a:r>
          </a:p>
          <a:p>
            <a:r>
              <a:rPr lang="en-US" dirty="0"/>
              <a:t>Ideally, you’d want the High Engagement group to be as big as possible, and the Low Engagement to be as small as possible.</a:t>
            </a:r>
          </a:p>
          <a:p>
            <a:r>
              <a:rPr lang="en-US" dirty="0"/>
              <a:t>New employees always start as Medium Engagement.</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28</a:t>
            </a:fld>
            <a:endParaRPr lang="en-IL"/>
          </a:p>
        </p:txBody>
      </p:sp>
    </p:spTree>
    <p:extLst>
      <p:ext uri="{BB962C8B-B14F-4D97-AF65-F5344CB8AC3E}">
        <p14:creationId xmlns:p14="http://schemas.microsoft.com/office/powerpoint/2010/main" val="26956901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the percentage of employees in your organization who have read and signed your </a:t>
            </a:r>
            <a:r>
              <a:rPr lang="en-US" dirty="0" err="1"/>
              <a:t>AuditReady</a:t>
            </a:r>
            <a:r>
              <a:rPr lang="en-US" dirty="0"/>
              <a:t> program.</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29</a:t>
            </a:fld>
            <a:endParaRPr lang="en-IL"/>
          </a:p>
        </p:txBody>
      </p:sp>
    </p:spTree>
    <p:extLst>
      <p:ext uri="{BB962C8B-B14F-4D97-AF65-F5344CB8AC3E}">
        <p14:creationId xmlns:p14="http://schemas.microsoft.com/office/powerpoint/2010/main" val="4071956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summarizes some figures about the employees training in your organization.</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3</a:t>
            </a:fld>
            <a:endParaRPr lang="en-IL"/>
          </a:p>
        </p:txBody>
      </p:sp>
    </p:spTree>
    <p:extLst>
      <p:ext uri="{BB962C8B-B14F-4D97-AF65-F5344CB8AC3E}">
        <p14:creationId xmlns:p14="http://schemas.microsoft.com/office/powerpoint/2010/main" val="3756666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chart shows the distribution of behavior types across your organization, sorted from the largest group to the smallest.</a:t>
            </a:r>
          </a:p>
          <a:p>
            <a:r>
              <a:rPr lang="en-US" dirty="0"/>
              <a:t>If you have </a:t>
            </a:r>
            <a:r>
              <a:rPr lang="en-US" dirty="0">
                <a:hlinkClick r:id="rId3" action="ppaction://hlinkfile"/>
              </a:rPr>
              <a:t>Employee Scorecards</a:t>
            </a:r>
            <a:r>
              <a:rPr lang="en-US" dirty="0"/>
              <a:t> enabled, then this is the avatar they will receive.</a:t>
            </a:r>
          </a:p>
        </p:txBody>
      </p:sp>
      <p:sp>
        <p:nvSpPr>
          <p:cNvPr id="4" name="Slide Number Placeholder 3"/>
          <p:cNvSpPr>
            <a:spLocks noGrp="1"/>
          </p:cNvSpPr>
          <p:nvPr>
            <p:ph type="sldNum" sz="quarter" idx="5"/>
          </p:nvPr>
        </p:nvSpPr>
        <p:spPr/>
        <p:txBody>
          <a:bodyPr/>
          <a:lstStyle/>
          <a:p>
            <a:fld id="{0EBBC6DA-2B2A-4A86-AC18-8FE39D989D86}" type="slidenum">
              <a:rPr lang="en-IL" smtClean="0"/>
              <a:t>4</a:t>
            </a:fld>
            <a:endParaRPr lang="en-IL"/>
          </a:p>
        </p:txBody>
      </p:sp>
    </p:spTree>
    <p:extLst>
      <p:ext uri="{BB962C8B-B14F-4D97-AF65-F5344CB8AC3E}">
        <p14:creationId xmlns:p14="http://schemas.microsoft.com/office/powerpoint/2010/main" val="14931494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metrics that show how strong your organization is against phishing.</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5</a:t>
            </a:fld>
            <a:endParaRPr lang="en-IL"/>
          </a:p>
        </p:txBody>
      </p:sp>
    </p:spTree>
    <p:extLst>
      <p:ext uri="{BB962C8B-B14F-4D97-AF65-F5344CB8AC3E}">
        <p14:creationId xmlns:p14="http://schemas.microsoft.com/office/powerpoint/2010/main" val="1334033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metrics show how well your organization is training towards security awareness.</a:t>
            </a:r>
            <a:endParaRPr lang="en-IL" dirty="0"/>
          </a:p>
        </p:txBody>
      </p:sp>
      <p:sp>
        <p:nvSpPr>
          <p:cNvPr id="4" name="Slide Number Placeholder 3"/>
          <p:cNvSpPr>
            <a:spLocks noGrp="1"/>
          </p:cNvSpPr>
          <p:nvPr>
            <p:ph type="sldNum" sz="quarter" idx="5"/>
          </p:nvPr>
        </p:nvSpPr>
        <p:spPr/>
        <p:txBody>
          <a:bodyPr/>
          <a:lstStyle/>
          <a:p>
            <a:fld id="{0EBBC6DA-2B2A-4A86-AC18-8FE39D989D86}" type="slidenum">
              <a:rPr lang="en-IL" smtClean="0"/>
              <a:t>6</a:t>
            </a:fld>
            <a:endParaRPr lang="en-IL"/>
          </a:p>
        </p:txBody>
      </p:sp>
    </p:spTree>
    <p:extLst>
      <p:ext uri="{BB962C8B-B14F-4D97-AF65-F5344CB8AC3E}">
        <p14:creationId xmlns:p14="http://schemas.microsoft.com/office/powerpoint/2010/main" val="3300769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slides examine departments in your organization that should be closely monitored or need extra training.</a:t>
            </a:r>
          </a:p>
        </p:txBody>
      </p:sp>
      <p:sp>
        <p:nvSpPr>
          <p:cNvPr id="4" name="Slide Number Placeholder 3"/>
          <p:cNvSpPr>
            <a:spLocks noGrp="1"/>
          </p:cNvSpPr>
          <p:nvPr>
            <p:ph type="sldNum" sz="quarter" idx="5"/>
          </p:nvPr>
        </p:nvSpPr>
        <p:spPr/>
        <p:txBody>
          <a:bodyPr/>
          <a:lstStyle/>
          <a:p>
            <a:fld id="{0EBBC6DA-2B2A-4A86-AC18-8FE39D989D86}" type="slidenum">
              <a:rPr lang="en-IL" smtClean="0"/>
              <a:t>7</a:t>
            </a:fld>
            <a:endParaRPr lang="en-IL"/>
          </a:p>
        </p:txBody>
      </p:sp>
    </p:spTree>
    <p:extLst>
      <p:ext uri="{BB962C8B-B14F-4D97-AF65-F5344CB8AC3E}">
        <p14:creationId xmlns:p14="http://schemas.microsoft.com/office/powerpoint/2010/main" val="271260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most vulnerable departments in terms of click rate: number of clicks divided by the number of simulations sent to employees in that department.</a:t>
            </a:r>
          </a:p>
        </p:txBody>
      </p:sp>
      <p:sp>
        <p:nvSpPr>
          <p:cNvPr id="4" name="Slide Number Placeholder 3"/>
          <p:cNvSpPr>
            <a:spLocks noGrp="1"/>
          </p:cNvSpPr>
          <p:nvPr>
            <p:ph type="sldNum" sz="quarter" idx="5"/>
          </p:nvPr>
        </p:nvSpPr>
        <p:spPr/>
        <p:txBody>
          <a:bodyPr/>
          <a:lstStyle/>
          <a:p>
            <a:fld id="{0EBBC6DA-2B2A-4A86-AC18-8FE39D989D86}" type="slidenum">
              <a:rPr lang="en-IL" smtClean="0"/>
              <a:t>8</a:t>
            </a:fld>
            <a:endParaRPr lang="en-IL"/>
          </a:p>
        </p:txBody>
      </p:sp>
    </p:spTree>
    <p:extLst>
      <p:ext uri="{BB962C8B-B14F-4D97-AF65-F5344CB8AC3E}">
        <p14:creationId xmlns:p14="http://schemas.microsoft.com/office/powerpoint/2010/main" val="24073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shows the most vulnerable departments by number of phishing simulations clicks.</a:t>
            </a:r>
          </a:p>
          <a:p>
            <a:r>
              <a:rPr lang="en-US" dirty="0"/>
              <a:t>Even if a department has a low click rate on average, each click is still a vulnerability in your organization. You might also want to make sure that those departments don’t have access to sensitive data.</a:t>
            </a:r>
          </a:p>
        </p:txBody>
      </p:sp>
      <p:sp>
        <p:nvSpPr>
          <p:cNvPr id="4" name="Slide Number Placeholder 3"/>
          <p:cNvSpPr>
            <a:spLocks noGrp="1"/>
          </p:cNvSpPr>
          <p:nvPr>
            <p:ph type="sldNum" sz="quarter" idx="5"/>
          </p:nvPr>
        </p:nvSpPr>
        <p:spPr/>
        <p:txBody>
          <a:bodyPr/>
          <a:lstStyle/>
          <a:p>
            <a:fld id="{0EBBC6DA-2B2A-4A86-AC18-8FE39D989D86}" type="slidenum">
              <a:rPr lang="en-IL" smtClean="0"/>
              <a:t>9</a:t>
            </a:fld>
            <a:endParaRPr lang="en-IL"/>
          </a:p>
        </p:txBody>
      </p:sp>
    </p:spTree>
    <p:extLst>
      <p:ext uri="{BB962C8B-B14F-4D97-AF65-F5344CB8AC3E}">
        <p14:creationId xmlns:p14="http://schemas.microsoft.com/office/powerpoint/2010/main" val="821665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jp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jp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jp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jp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 Id="rId3" Type="http://schemas.openxmlformats.org/officeDocument/2006/relationships/image" Target="../media/image30.svg"/><Relationship Id="rId4" Type="http://schemas.openxmlformats.org/officeDocument/2006/relationships/image" Target="../media/image31.jpg"/><Relationship Id="rId5"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2.jpe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jpe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4.jp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sv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svg"/><Relationship Id="rId5"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svg"/><Relationship Id="rId5"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svg"/><Relationship Id="rId5" Type="http://schemas.openxmlformats.org/officeDocument/2006/relationships/image" Target="../media/image15.png"/><Relationship Id="rId6" Type="http://schemas.openxmlformats.org/officeDocument/2006/relationships/image" Target="../media/image16.svg"/><Relationship Id="rId7"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8.svg"/><Relationship Id="rId4" Type="http://schemas.openxmlformats.org/officeDocument/2006/relationships/image" Target="../media/image1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21.svg"/><Relationship Id="rId4" Type="http://schemas.openxmlformats.org/officeDocument/2006/relationships/image" Target="../media/image19.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3.svg"/><Relationship Id="rId4" Type="http://schemas.openxmlformats.org/officeDocument/2006/relationships/image" Target="../media/image1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7.png"/><Relationship Id="rId4" Type="http://schemas.openxmlformats.org/officeDocument/2006/relationships/image" Target="../media/image8.svg"/><Relationship Id="rId5"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er">
    <p:spTree>
      <p:nvGrpSpPr>
        <p:cNvPr id="1" name=""/>
        <p:cNvGrpSpPr/>
        <p:nvPr/>
      </p:nvGrpSpPr>
      <p:grpSpPr>
        <a:xfrm>
          <a:off x="0" y="0"/>
          <a:ext cx="0" cy="0"/>
          <a:chOff x="0" y="0"/>
          <a:chExt cx="0" cy="0"/>
        </a:xfrm>
      </p:grpSpPr>
      <p:pic>
        <p:nvPicPr>
          <p:cNvPr id="6" name="Picture 5" descr="A picture containing outdoor, sky, nature, mountain range&#10;&#10;Description automatically generated">
            <a:extLst>
              <a:ext uri="{FF2B5EF4-FFF2-40B4-BE49-F238E27FC236}">
                <a16:creationId xmlns:a16="http://schemas.microsoft.com/office/drawing/2014/main" id="{F7BADB73-3E15-EE6C-CA2F-C1C2FEFC7159}"/>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1" y="0"/>
            <a:ext cx="8405298" cy="6863974"/>
          </a:xfrm>
          <a:prstGeom prst="rect">
            <a:avLst/>
          </a:prstGeom>
        </p:spPr>
      </p:pic>
      <p:sp>
        <p:nvSpPr>
          <p:cNvPr id="4" name="Picture Placeholder 3">
            <a:extLst>
              <a:ext uri="{FF2B5EF4-FFF2-40B4-BE49-F238E27FC236}">
                <a16:creationId xmlns:a16="http://schemas.microsoft.com/office/drawing/2014/main" id="{558B87CE-FF08-82A8-CC10-129CCB05505A}"/>
              </a:ext>
            </a:extLst>
          </p:cNvPr>
          <p:cNvSpPr>
            <a:spLocks noGrp="1"/>
          </p:cNvSpPr>
          <p:nvPr>
            <p:ph type="pic" sz="quarter" idx="10" hasCustomPrompt="1"/>
          </p:nvPr>
        </p:nvSpPr>
        <p:spPr>
          <a:xfrm>
            <a:off x="8867958" y="508959"/>
            <a:ext cx="2941456" cy="1465892"/>
          </a:xfrm>
        </p:spPr>
        <p:txBody>
          <a:bodyPr/>
          <a:lstStyle>
            <a:lvl1pPr>
              <a:defRPr/>
            </a:lvl1pPr>
          </a:lstStyle>
          <a:p>
            <a:r>
              <a:rPr lang="en-US" dirty="0">
                <a:solidFill/>
              </a:rPr>
              <a:t>logo</a:t>
            </a:r>
            <a:endParaRPr lang="en-IL" dirty="0"/>
          </a:p>
        </p:txBody>
      </p:sp>
      <p:sp>
        <p:nvSpPr>
          <p:cNvPr id="8" name="Rectangle 7">
            <a:extLst>
              <a:ext uri="{FF2B5EF4-FFF2-40B4-BE49-F238E27FC236}">
                <a16:creationId xmlns:a16="http://schemas.microsoft.com/office/drawing/2014/main" id="{2B186543-C653-EA1F-0D79-A8165BADFE12}"/>
              </a:ext>
            </a:extLst>
          </p:cNvPr>
          <p:cNvSpPr/>
          <p:nvPr userDrawn="1"/>
        </p:nvSpPr>
        <p:spPr>
          <a:xfrm>
            <a:off x="0" y="0"/>
            <a:ext cx="8488154"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5349D550-8F37-749B-A4C2-F3E5033EFFCC}"/>
              </a:ext>
            </a:extLst>
          </p:cNvPr>
          <p:cNvGrpSpPr/>
          <p:nvPr userDrawn="1"/>
        </p:nvGrpSpPr>
        <p:grpSpPr>
          <a:xfrm>
            <a:off x="127887" y="6613435"/>
            <a:ext cx="1307479" cy="138499"/>
            <a:chOff x="127887" y="6613435"/>
            <a:chExt cx="1307479" cy="138499"/>
          </a:xfrm>
        </p:grpSpPr>
        <p:sp>
          <p:nvSpPr>
            <p:cNvPr id="5" name="TextBox 4">
              <a:extLst>
                <a:ext uri="{FF2B5EF4-FFF2-40B4-BE49-F238E27FC236}">
                  <a16:creationId xmlns:a16="http://schemas.microsoft.com/office/drawing/2014/main" id="{BD5832B6-328D-17B6-5962-78A4A21F182B}"/>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7" name="Picture 6" descr="A white text on a black background&#10;&#10;Description automatically generated">
              <a:extLst>
                <a:ext uri="{FF2B5EF4-FFF2-40B4-BE49-F238E27FC236}">
                  <a16:creationId xmlns:a16="http://schemas.microsoft.com/office/drawing/2014/main" id="{27A18831-35A5-BE78-5BF4-8514AC3E0A58}"/>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pic>
        <p:nvPicPr>
          <p:cNvPr id="35" name="Picture 34" descr="A picture containing screenshot, black, pattern, style&#10;&#10;Description automatically generated">
            <a:extLst>
              <a:ext uri="{FF2B5EF4-FFF2-40B4-BE49-F238E27FC236}">
                <a16:creationId xmlns:a16="http://schemas.microsoft.com/office/drawing/2014/main" id="{7DEFD6D7-1EBF-E66B-55B4-938DA5623B7E}"/>
              </a:ext>
            </a:extLst>
          </p:cNvPr>
          <p:cNvPicPr>
            <a:picLocks noChangeAspect="1"/>
          </p:cNvPicPr>
          <p:nvPr userDrawn="1"/>
        </p:nvPicPr>
        <p:blipFill>
          <a:blip r:embed="rId4" cstate="email">
            <a:extLst>
              <a:ext uri="{28A0092B-C50C-407E-A947-70E740481C1C}">
                <a14:useLocalDpi xmlns:a14="http://schemas.microsoft.com/office/drawing/2010/main" val="0"/>
              </a:ext>
            </a:extLst>
          </a:blip>
          <a:stretch>
            <a:fillRect/>
          </a:stretch>
        </p:blipFill>
        <p:spPr>
          <a:xfrm>
            <a:off x="-358500" y="105390"/>
            <a:ext cx="8663406" cy="1870156"/>
          </a:xfrm>
          <a:prstGeom prst="rect">
            <a:avLst/>
          </a:prstGeom>
        </p:spPr>
      </p:pic>
    </p:spTree>
    <p:extLst>
      <p:ext uri="{BB962C8B-B14F-4D97-AF65-F5344CB8AC3E}">
        <p14:creationId xmlns:p14="http://schemas.microsoft.com/office/powerpoint/2010/main" val="87064982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ishCage top banner">
    <p:spTree>
      <p:nvGrpSpPr>
        <p:cNvPr id="1" name=""/>
        <p:cNvGrpSpPr/>
        <p:nvPr/>
      </p:nvGrpSpPr>
      <p:grpSpPr>
        <a:xfrm>
          <a:off x="0" y="0"/>
          <a:ext cx="0" cy="0"/>
          <a:chOff x="0" y="0"/>
          <a:chExt cx="0" cy="0"/>
        </a:xfrm>
      </p:grpSpPr>
      <p:pic>
        <p:nvPicPr>
          <p:cNvPr id="6" name="Picture 5" descr="A close up of a computer screen&#10;&#10;Description automatically generated with medium confidence">
            <a:extLst>
              <a:ext uri="{FF2B5EF4-FFF2-40B4-BE49-F238E27FC236}">
                <a16:creationId xmlns:a16="http://schemas.microsoft.com/office/drawing/2014/main" id="{5BE7378B-465D-376F-FEB9-8A9CD38A64D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2247900"/>
          </a:xfrm>
          <a:prstGeom prst="rect">
            <a:avLst/>
          </a:prstGeom>
        </p:spPr>
      </p:pic>
      <p:sp>
        <p:nvSpPr>
          <p:cNvPr id="4" name="Rectangle 3">
            <a:extLst>
              <a:ext uri="{FF2B5EF4-FFF2-40B4-BE49-F238E27FC236}">
                <a16:creationId xmlns:a16="http://schemas.microsoft.com/office/drawing/2014/main" id="{CB03071F-49EA-2F8A-0DFF-00D1891393AF}"/>
              </a:ext>
            </a:extLst>
          </p:cNvPr>
          <p:cNvSpPr/>
          <p:nvPr userDrawn="1"/>
        </p:nvSpPr>
        <p:spPr>
          <a:xfrm>
            <a:off x="0" y="0"/>
            <a:ext cx="12192000" cy="249053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8FEB15AF-FA36-BD05-CEC3-D2D1B4FEAF39}"/>
              </a:ext>
            </a:extLst>
          </p:cNvPr>
          <p:cNvGrpSpPr/>
          <p:nvPr userDrawn="1"/>
        </p:nvGrpSpPr>
        <p:grpSpPr>
          <a:xfrm>
            <a:off x="10795887" y="1997985"/>
            <a:ext cx="1307479" cy="138499"/>
            <a:chOff x="127887" y="6613435"/>
            <a:chExt cx="1307479" cy="138499"/>
          </a:xfrm>
        </p:grpSpPr>
        <p:sp>
          <p:nvSpPr>
            <p:cNvPr id="3" name="TextBox 2">
              <a:extLst>
                <a:ext uri="{FF2B5EF4-FFF2-40B4-BE49-F238E27FC236}">
                  <a16:creationId xmlns:a16="http://schemas.microsoft.com/office/drawing/2014/main" id="{3866C1A2-0632-4054-AB1F-F62437EFEE5B}"/>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8" name="Picture 7" descr="A white text on a black background&#10;&#10;Description automatically generated">
              <a:extLst>
                <a:ext uri="{FF2B5EF4-FFF2-40B4-BE49-F238E27FC236}">
                  <a16:creationId xmlns:a16="http://schemas.microsoft.com/office/drawing/2014/main" id="{4FC7692B-C3D1-7A03-00C0-6A0DF973E830}"/>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5" name="Rectangle 4">
            <a:extLst>
              <a:ext uri="{FF2B5EF4-FFF2-40B4-BE49-F238E27FC236}">
                <a16:creationId xmlns:a16="http://schemas.microsoft.com/office/drawing/2014/main" id="{B2AA2194-137A-C25C-854E-C39AA0DF2716}"/>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solidFill>
                <a:schemeClr val="bg1"/>
              </a:solidFill>
            </a:endParaRPr>
          </a:p>
        </p:txBody>
      </p:sp>
      <p:sp>
        <p:nvSpPr>
          <p:cNvPr id="7" name="Rectangle: Rounded Corners 27">
            <a:extLst>
              <a:ext uri="{FF2B5EF4-FFF2-40B4-BE49-F238E27FC236}">
                <a16:creationId xmlns:a16="http://schemas.microsoft.com/office/drawing/2014/main" id="{F7CAA303-95C2-5CC9-2832-D2D3CB167228}"/>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PhishCage</a:t>
            </a:r>
            <a:endParaRPr lang="en-IL" dirty="0">
              <a:solidFill>
                <a:schemeClr val="bg1"/>
              </a:solidFill>
            </a:endParaRPr>
          </a:p>
        </p:txBody>
      </p:sp>
    </p:spTree>
    <p:extLst>
      <p:ext uri="{BB962C8B-B14F-4D97-AF65-F5344CB8AC3E}">
        <p14:creationId xmlns:p14="http://schemas.microsoft.com/office/powerpoint/2010/main" val="392354003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ishCage side banner">
    <p:spTree>
      <p:nvGrpSpPr>
        <p:cNvPr id="1" name=""/>
        <p:cNvGrpSpPr/>
        <p:nvPr/>
      </p:nvGrpSpPr>
      <p:grpSpPr>
        <a:xfrm>
          <a:off x="0" y="0"/>
          <a:ext cx="0" cy="0"/>
          <a:chOff x="0" y="0"/>
          <a:chExt cx="0" cy="0"/>
        </a:xfrm>
      </p:grpSpPr>
      <p:pic>
        <p:nvPicPr>
          <p:cNvPr id="10" name="Picture 9" descr="A picture containing electronics, computer, text, electronic device&#10;&#10;Description automatically generated">
            <a:extLst>
              <a:ext uri="{FF2B5EF4-FFF2-40B4-BE49-F238E27FC236}">
                <a16:creationId xmlns:a16="http://schemas.microsoft.com/office/drawing/2014/main" id="{71B8574D-EC2A-2A4C-511D-95E2334114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486362" cy="6858000"/>
          </a:xfrm>
          <a:prstGeom prst="rect">
            <a:avLst/>
          </a:prstGeom>
        </p:spPr>
      </p:pic>
      <p:sp>
        <p:nvSpPr>
          <p:cNvPr id="3" name="Rectangle 2">
            <a:extLst>
              <a:ext uri="{FF2B5EF4-FFF2-40B4-BE49-F238E27FC236}">
                <a16:creationId xmlns:a16="http://schemas.microsoft.com/office/drawing/2014/main" id="{E7C9F955-A8DE-2057-1B63-894051F7E9A8}"/>
              </a:ext>
            </a:extLst>
          </p:cNvPr>
          <p:cNvSpPr/>
          <p:nvPr userDrawn="1"/>
        </p:nvSpPr>
        <p:spPr>
          <a:xfrm>
            <a:off x="0" y="0"/>
            <a:ext cx="3592286"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B57B795A-ED4F-5410-8768-6FC6C1CDF863}"/>
              </a:ext>
            </a:extLst>
          </p:cNvPr>
          <p:cNvGrpSpPr/>
          <p:nvPr userDrawn="1"/>
        </p:nvGrpSpPr>
        <p:grpSpPr>
          <a:xfrm>
            <a:off x="127887" y="6613435"/>
            <a:ext cx="1307479" cy="138499"/>
            <a:chOff x="127887" y="6613435"/>
            <a:chExt cx="1307479" cy="138499"/>
          </a:xfrm>
        </p:grpSpPr>
        <p:sp>
          <p:nvSpPr>
            <p:cNvPr id="4" name="TextBox 3">
              <a:extLst>
                <a:ext uri="{FF2B5EF4-FFF2-40B4-BE49-F238E27FC236}">
                  <a16:creationId xmlns:a16="http://schemas.microsoft.com/office/drawing/2014/main" id="{46712DC6-AA97-BB78-B719-622C3735ED69}"/>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6" name="Picture 5" descr="A white text on a black background&#10;&#10;Description automatically generated">
              <a:extLst>
                <a:ext uri="{FF2B5EF4-FFF2-40B4-BE49-F238E27FC236}">
                  <a16:creationId xmlns:a16="http://schemas.microsoft.com/office/drawing/2014/main" id="{A4132322-8267-3062-E158-04CF6D04D061}"/>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5" name="Rectangle 4">
            <a:extLst>
              <a:ext uri="{FF2B5EF4-FFF2-40B4-BE49-F238E27FC236}">
                <a16:creationId xmlns:a16="http://schemas.microsoft.com/office/drawing/2014/main" id="{48077FA0-4422-5986-1E78-649E51B8E5E2}"/>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solidFill>
                <a:schemeClr val="bg1"/>
              </a:solidFill>
            </a:endParaRPr>
          </a:p>
        </p:txBody>
      </p:sp>
      <p:sp>
        <p:nvSpPr>
          <p:cNvPr id="8" name="Rectangle: Rounded Corners 27">
            <a:extLst>
              <a:ext uri="{FF2B5EF4-FFF2-40B4-BE49-F238E27FC236}">
                <a16:creationId xmlns:a16="http://schemas.microsoft.com/office/drawing/2014/main" id="{0D3C011B-8C39-A5E9-E1AD-B5650D0B50BE}"/>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PhishCage</a:t>
            </a:r>
            <a:endParaRPr lang="en-IL" dirty="0">
              <a:solidFill>
                <a:schemeClr val="bg1"/>
              </a:solidFill>
            </a:endParaRPr>
          </a:p>
        </p:txBody>
      </p:sp>
    </p:spTree>
    <p:extLst>
      <p:ext uri="{BB962C8B-B14F-4D97-AF65-F5344CB8AC3E}">
        <p14:creationId xmlns:p14="http://schemas.microsoft.com/office/powerpoint/2010/main" val="30823487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wareness Bites side banner">
    <p:spTree>
      <p:nvGrpSpPr>
        <p:cNvPr id="1" name=""/>
        <p:cNvGrpSpPr/>
        <p:nvPr/>
      </p:nvGrpSpPr>
      <p:grpSpPr>
        <a:xfrm>
          <a:off x="0" y="0"/>
          <a:ext cx="0" cy="0"/>
          <a:chOff x="0" y="0"/>
          <a:chExt cx="0" cy="0"/>
        </a:xfrm>
      </p:grpSpPr>
      <p:pic>
        <p:nvPicPr>
          <p:cNvPr id="4" name="Picture 3" descr="A hand holding a phone&#10;&#10;Description automatically generated with medium confidence">
            <a:extLst>
              <a:ext uri="{FF2B5EF4-FFF2-40B4-BE49-F238E27FC236}">
                <a16:creationId xmlns:a16="http://schemas.microsoft.com/office/drawing/2014/main" id="{DB37D58D-DDDA-3EF7-11E8-BC0EF82C791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3065704" cy="6858000"/>
          </a:xfrm>
          <a:prstGeom prst="rect">
            <a:avLst/>
          </a:prstGeom>
        </p:spPr>
      </p:pic>
      <p:sp>
        <p:nvSpPr>
          <p:cNvPr id="3" name="Rectangle 2">
            <a:extLst>
              <a:ext uri="{FF2B5EF4-FFF2-40B4-BE49-F238E27FC236}">
                <a16:creationId xmlns:a16="http://schemas.microsoft.com/office/drawing/2014/main" id="{E7C9F955-A8DE-2057-1B63-894051F7E9A8}"/>
              </a:ext>
            </a:extLst>
          </p:cNvPr>
          <p:cNvSpPr/>
          <p:nvPr userDrawn="1"/>
        </p:nvSpPr>
        <p:spPr>
          <a:xfrm>
            <a:off x="0" y="0"/>
            <a:ext cx="3161212"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BCAFFB36-3EA0-8066-D480-C99D923766FA}"/>
              </a:ext>
            </a:extLst>
          </p:cNvPr>
          <p:cNvGrpSpPr/>
          <p:nvPr userDrawn="1"/>
        </p:nvGrpSpPr>
        <p:grpSpPr>
          <a:xfrm>
            <a:off x="127887" y="6613435"/>
            <a:ext cx="1307479" cy="138499"/>
            <a:chOff x="127887" y="6613435"/>
            <a:chExt cx="1307479" cy="138499"/>
          </a:xfrm>
        </p:grpSpPr>
        <p:sp>
          <p:nvSpPr>
            <p:cNvPr id="6" name="TextBox 5">
              <a:extLst>
                <a:ext uri="{FF2B5EF4-FFF2-40B4-BE49-F238E27FC236}">
                  <a16:creationId xmlns:a16="http://schemas.microsoft.com/office/drawing/2014/main" id="{DD74946E-2AF6-70EF-8C24-D3F30412A0F7}"/>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7" name="Picture 6" descr="A white text on a black background&#10;&#10;Description automatically generated">
              <a:extLst>
                <a:ext uri="{FF2B5EF4-FFF2-40B4-BE49-F238E27FC236}">
                  <a16:creationId xmlns:a16="http://schemas.microsoft.com/office/drawing/2014/main" id="{02EB4A28-24DD-9B65-6C4F-87095A9F68D5}"/>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5" name="Rectangle 4">
            <a:extLst>
              <a:ext uri="{FF2B5EF4-FFF2-40B4-BE49-F238E27FC236}">
                <a16:creationId xmlns:a16="http://schemas.microsoft.com/office/drawing/2014/main" id="{D97216F9-8A42-A450-50EE-52F840824CDA}"/>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solidFill>
                <a:schemeClr val="bg1"/>
              </a:solidFill>
            </a:endParaRPr>
          </a:p>
        </p:txBody>
      </p:sp>
      <p:sp>
        <p:nvSpPr>
          <p:cNvPr id="10" name="Rectangle: Rounded Corners 27">
            <a:extLst>
              <a:ext uri="{FF2B5EF4-FFF2-40B4-BE49-F238E27FC236}">
                <a16:creationId xmlns:a16="http://schemas.microsoft.com/office/drawing/2014/main" id="{925CC025-D279-F507-9491-C1FDFAE950A1}"/>
              </a:ext>
            </a:extLst>
          </p:cNvPr>
          <p:cNvSpPr/>
          <p:nvPr userDrawn="1"/>
        </p:nvSpPr>
        <p:spPr>
          <a:xfrm>
            <a:off x="324730" y="173635"/>
            <a:ext cx="2641990"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54000" rIns="108000" bIns="54000" rtlCol="0" anchor="t">
            <a:spAutoFit/>
          </a:bodyPr>
          <a:lstStyle/>
          <a:p>
            <a:r>
              <a:rPr lang="en-US" dirty="0">
                <a:solidFill>
                  <a:schemeClr val="bg1"/>
                </a:solidFill>
              </a:rPr>
              <a:t>Σύντομο περιεχόμενο ευαισθητοποίησης</a:t>
            </a:r>
            <a:endParaRPr lang="en-IL" dirty="0">
              <a:solidFill>
                <a:schemeClr val="bg1"/>
              </a:solidFill>
            </a:endParaRPr>
          </a:p>
        </p:txBody>
      </p:sp>
    </p:spTree>
    <p:extLst>
      <p:ext uri="{BB962C8B-B14F-4D97-AF65-F5344CB8AC3E}">
        <p14:creationId xmlns:p14="http://schemas.microsoft.com/office/powerpoint/2010/main" val="34035061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wareness Bites top banner">
    <p:spTree>
      <p:nvGrpSpPr>
        <p:cNvPr id="1" name=""/>
        <p:cNvGrpSpPr/>
        <p:nvPr/>
      </p:nvGrpSpPr>
      <p:grpSpPr>
        <a:xfrm>
          <a:off x="0" y="0"/>
          <a:ext cx="0" cy="0"/>
          <a:chOff x="0" y="0"/>
          <a:chExt cx="0" cy="0"/>
        </a:xfrm>
      </p:grpSpPr>
      <p:pic>
        <p:nvPicPr>
          <p:cNvPr id="11" name="Picture 10" descr="A picture containing text, design&#10;&#10;Description automatically generated">
            <a:extLst>
              <a:ext uri="{FF2B5EF4-FFF2-40B4-BE49-F238E27FC236}">
                <a16:creationId xmlns:a16="http://schemas.microsoft.com/office/drawing/2014/main" id="{FA9344D3-E6E8-8F09-81B8-66CEFFFFADE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2368550"/>
          </a:xfrm>
          <a:prstGeom prst="rect">
            <a:avLst/>
          </a:prstGeom>
        </p:spPr>
      </p:pic>
      <p:sp>
        <p:nvSpPr>
          <p:cNvPr id="6" name="Rectangle 5">
            <a:extLst>
              <a:ext uri="{FF2B5EF4-FFF2-40B4-BE49-F238E27FC236}">
                <a16:creationId xmlns:a16="http://schemas.microsoft.com/office/drawing/2014/main" id="{EC9C2200-1278-78E8-B841-23EE21A8DBFA}"/>
              </a:ext>
            </a:extLst>
          </p:cNvPr>
          <p:cNvSpPr/>
          <p:nvPr userDrawn="1"/>
        </p:nvSpPr>
        <p:spPr>
          <a:xfrm>
            <a:off x="0" y="0"/>
            <a:ext cx="12192000" cy="249053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dirty="0"/>
          </a:p>
        </p:txBody>
      </p:sp>
      <p:grpSp>
        <p:nvGrpSpPr>
          <p:cNvPr id="2" name="Group 1">
            <a:extLst>
              <a:ext uri="{FF2B5EF4-FFF2-40B4-BE49-F238E27FC236}">
                <a16:creationId xmlns:a16="http://schemas.microsoft.com/office/drawing/2014/main" id="{2DB04155-9A33-2379-8AA7-74B1BC45112D}"/>
              </a:ext>
            </a:extLst>
          </p:cNvPr>
          <p:cNvGrpSpPr/>
          <p:nvPr userDrawn="1"/>
        </p:nvGrpSpPr>
        <p:grpSpPr>
          <a:xfrm>
            <a:off x="10795887" y="2157845"/>
            <a:ext cx="1307479" cy="138499"/>
            <a:chOff x="127887" y="6613435"/>
            <a:chExt cx="1307479" cy="138499"/>
          </a:xfrm>
        </p:grpSpPr>
        <p:sp>
          <p:nvSpPr>
            <p:cNvPr id="3" name="TextBox 2">
              <a:extLst>
                <a:ext uri="{FF2B5EF4-FFF2-40B4-BE49-F238E27FC236}">
                  <a16:creationId xmlns:a16="http://schemas.microsoft.com/office/drawing/2014/main" id="{4191C811-525E-1DFD-6949-392DE7219827}"/>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4" name="Picture 3" descr="A white text on a black background&#10;&#10;Description automatically generated">
              <a:extLst>
                <a:ext uri="{FF2B5EF4-FFF2-40B4-BE49-F238E27FC236}">
                  <a16:creationId xmlns:a16="http://schemas.microsoft.com/office/drawing/2014/main" id="{D9817573-363C-C69F-9D6A-5B863703C92F}"/>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7" name="Rectangle 6">
            <a:extLst>
              <a:ext uri="{FF2B5EF4-FFF2-40B4-BE49-F238E27FC236}">
                <a16:creationId xmlns:a16="http://schemas.microsoft.com/office/drawing/2014/main" id="{FE2F987D-71BF-454F-659E-6EA1327D4E78}"/>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solidFill>
                <a:schemeClr val="bg1"/>
              </a:solidFill>
            </a:endParaRPr>
          </a:p>
        </p:txBody>
      </p:sp>
      <p:sp>
        <p:nvSpPr>
          <p:cNvPr id="9" name="Rectangle: Rounded Corners 27">
            <a:extLst>
              <a:ext uri="{FF2B5EF4-FFF2-40B4-BE49-F238E27FC236}">
                <a16:creationId xmlns:a16="http://schemas.microsoft.com/office/drawing/2014/main" id="{BBD3F0A2-E39A-DE66-E016-142DB13B722A}"/>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Σύντομο περιεχόμενο ευαισθητοποίησης</a:t>
            </a:r>
            <a:endParaRPr lang="en-IL" dirty="0">
              <a:solidFill>
                <a:schemeClr val="bg1"/>
              </a:solidFill>
            </a:endParaRPr>
          </a:p>
        </p:txBody>
      </p:sp>
    </p:spTree>
    <p:extLst>
      <p:ext uri="{BB962C8B-B14F-4D97-AF65-F5344CB8AC3E}">
        <p14:creationId xmlns:p14="http://schemas.microsoft.com/office/powerpoint/2010/main" val="4612790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AuditReady side banner">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71CC281-6C6E-DB7E-B46A-2F0F1636E5D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028825" y="3924300"/>
            <a:ext cx="10163175" cy="2933700"/>
          </a:xfrm>
          <a:prstGeom prst="rect">
            <a:avLst/>
          </a:prstGeom>
        </p:spPr>
      </p:pic>
      <p:pic>
        <p:nvPicPr>
          <p:cNvPr id="6" name="Picture 5" descr="A person typing on a computer&#10;&#10;Description automatically generated with medium confidence">
            <a:extLst>
              <a:ext uri="{FF2B5EF4-FFF2-40B4-BE49-F238E27FC236}">
                <a16:creationId xmlns:a16="http://schemas.microsoft.com/office/drawing/2014/main" id="{B57D3590-DA25-29B7-5366-3EEF7FE139C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5213350" cy="6858000"/>
          </a:xfrm>
          <a:prstGeom prst="rect">
            <a:avLst/>
          </a:prstGeom>
        </p:spPr>
      </p:pic>
      <p:sp>
        <p:nvSpPr>
          <p:cNvPr id="3" name="Rectangle 2">
            <a:extLst>
              <a:ext uri="{FF2B5EF4-FFF2-40B4-BE49-F238E27FC236}">
                <a16:creationId xmlns:a16="http://schemas.microsoft.com/office/drawing/2014/main" id="{E7C9F955-A8DE-2057-1B63-894051F7E9A8}"/>
              </a:ext>
            </a:extLst>
          </p:cNvPr>
          <p:cNvSpPr/>
          <p:nvPr userDrawn="1"/>
        </p:nvSpPr>
        <p:spPr>
          <a:xfrm>
            <a:off x="0" y="0"/>
            <a:ext cx="538842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254F1F6E-FD98-19CA-57AA-A40108AEBB99}"/>
              </a:ext>
            </a:extLst>
          </p:cNvPr>
          <p:cNvGrpSpPr/>
          <p:nvPr userDrawn="1"/>
        </p:nvGrpSpPr>
        <p:grpSpPr>
          <a:xfrm>
            <a:off x="127887" y="6613435"/>
            <a:ext cx="1307479" cy="138499"/>
            <a:chOff x="127887" y="6613435"/>
            <a:chExt cx="1307479" cy="138499"/>
          </a:xfrm>
        </p:grpSpPr>
        <p:sp>
          <p:nvSpPr>
            <p:cNvPr id="4" name="TextBox 3">
              <a:extLst>
                <a:ext uri="{FF2B5EF4-FFF2-40B4-BE49-F238E27FC236}">
                  <a16:creationId xmlns:a16="http://schemas.microsoft.com/office/drawing/2014/main" id="{A55B42BE-3DD7-E26E-DD9A-4585CA868ED4}"/>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9" name="Picture 8" descr="A white text on a black background&#10;&#10;Description automatically generated">
              <a:extLst>
                <a:ext uri="{FF2B5EF4-FFF2-40B4-BE49-F238E27FC236}">
                  <a16:creationId xmlns:a16="http://schemas.microsoft.com/office/drawing/2014/main" id="{A19A2B5C-AB56-14C6-20B6-00F0F2DD75A9}"/>
                </a:ext>
              </a:extLst>
            </p:cNvPr>
            <p:cNvPicPr>
              <a:picLocks noChangeAspect="1"/>
            </p:cNvPicPr>
            <p:nvPr userDrawn="1"/>
          </p:nvPicPr>
          <p:blipFill>
            <a:blip r:embed="rId5">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5" name="Rectangle 4">
            <a:extLst>
              <a:ext uri="{FF2B5EF4-FFF2-40B4-BE49-F238E27FC236}">
                <a16:creationId xmlns:a16="http://schemas.microsoft.com/office/drawing/2014/main" id="{B006BDA8-2610-FE4E-E1C8-C9AF171416C3}"/>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dirty="0">
              <a:solidFill>
                <a:schemeClr val="bg1"/>
              </a:solidFill>
            </a:endParaRPr>
          </a:p>
        </p:txBody>
      </p:sp>
      <p:sp>
        <p:nvSpPr>
          <p:cNvPr id="8" name="Rectangle: Rounded Corners 27">
            <a:extLst>
              <a:ext uri="{FF2B5EF4-FFF2-40B4-BE49-F238E27FC236}">
                <a16:creationId xmlns:a16="http://schemas.microsoft.com/office/drawing/2014/main" id="{4566D9CC-55F1-0018-DA3E-A19354FAE7AF}"/>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AuditReady</a:t>
            </a:r>
            <a:endParaRPr lang="en-IL" dirty="0">
              <a:solidFill>
                <a:schemeClr val="bg1"/>
              </a:solidFill>
            </a:endParaRPr>
          </a:p>
        </p:txBody>
      </p:sp>
    </p:spTree>
    <p:extLst>
      <p:ext uri="{BB962C8B-B14F-4D97-AF65-F5344CB8AC3E}">
        <p14:creationId xmlns:p14="http://schemas.microsoft.com/office/powerpoint/2010/main" val="300373109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hishing side banner 1">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4C78AC5-BC78-F5E5-F40C-7727215799C6}"/>
              </a:ext>
            </a:extLst>
          </p:cNvPr>
          <p:cNvPicPr>
            <a:picLocks noChangeAspect="1"/>
          </p:cNvPicPr>
          <p:nvPr userDrawn="1"/>
        </p:nvPicPr>
        <p:blipFill>
          <a:blip r:embed="rId2" cstate="email">
            <a:extLst>
              <a:ext uri="{28A0092B-C50C-407E-A947-70E740481C1C}">
                <a14:useLocalDpi xmlns:a14="http://schemas.microsoft.com/office/drawing/2010/main" val="0"/>
              </a:ext>
            </a:extLst>
          </a:blip>
          <a:srcRect/>
          <a:stretch/>
        </p:blipFill>
        <p:spPr>
          <a:xfrm>
            <a:off x="0" y="0"/>
            <a:ext cx="2889250" cy="6858000"/>
          </a:xfrm>
          <a:prstGeom prst="rect">
            <a:avLst/>
          </a:prstGeom>
        </p:spPr>
      </p:pic>
      <p:sp>
        <p:nvSpPr>
          <p:cNvPr id="3" name="Rectangle 2">
            <a:extLst>
              <a:ext uri="{FF2B5EF4-FFF2-40B4-BE49-F238E27FC236}">
                <a16:creationId xmlns:a16="http://schemas.microsoft.com/office/drawing/2014/main" id="{6E614203-83D7-5A07-D832-0A447A4C259F}"/>
              </a:ext>
            </a:extLst>
          </p:cNvPr>
          <p:cNvSpPr/>
          <p:nvPr userDrawn="1"/>
        </p:nvSpPr>
        <p:spPr>
          <a:xfrm>
            <a:off x="0" y="0"/>
            <a:ext cx="3030583"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dirty="0"/>
          </a:p>
        </p:txBody>
      </p:sp>
      <p:grpSp>
        <p:nvGrpSpPr>
          <p:cNvPr id="5" name="Group 4">
            <a:extLst>
              <a:ext uri="{FF2B5EF4-FFF2-40B4-BE49-F238E27FC236}">
                <a16:creationId xmlns:a16="http://schemas.microsoft.com/office/drawing/2014/main" id="{F806C26E-0C92-48A9-6656-59EBDE243AB5}"/>
              </a:ext>
            </a:extLst>
          </p:cNvPr>
          <p:cNvGrpSpPr/>
          <p:nvPr userDrawn="1"/>
        </p:nvGrpSpPr>
        <p:grpSpPr>
          <a:xfrm>
            <a:off x="127887" y="6613435"/>
            <a:ext cx="1307479" cy="138499"/>
            <a:chOff x="127887" y="6613435"/>
            <a:chExt cx="1307479" cy="138499"/>
          </a:xfrm>
        </p:grpSpPr>
        <p:sp>
          <p:nvSpPr>
            <p:cNvPr id="7" name="TextBox 6">
              <a:extLst>
                <a:ext uri="{FF2B5EF4-FFF2-40B4-BE49-F238E27FC236}">
                  <a16:creationId xmlns:a16="http://schemas.microsoft.com/office/drawing/2014/main" id="{B48D150E-808B-0057-CF28-3499E1090F82}"/>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8" name="Picture 7" descr="A white text on a black background&#10;&#10;Description automatically generated">
              <a:extLst>
                <a:ext uri="{FF2B5EF4-FFF2-40B4-BE49-F238E27FC236}">
                  <a16:creationId xmlns:a16="http://schemas.microsoft.com/office/drawing/2014/main" id="{C8DFAEFA-355A-8446-6761-11005663C887}"/>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9" name="Rectangle: Rounded Corners 27">
            <a:extLst>
              <a:ext uri="{FF2B5EF4-FFF2-40B4-BE49-F238E27FC236}">
                <a16:creationId xmlns:a16="http://schemas.microsoft.com/office/drawing/2014/main" id="{247DDA6C-97BC-15E5-5144-5B9CBCBC6F9C}"/>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Ηλεκτρονικό «ψάρεμα»</a:t>
            </a:r>
            <a:endParaRPr lang="en-IL" dirty="0">
              <a:solidFill>
                <a:schemeClr val="bg1"/>
              </a:solidFill>
            </a:endParaRPr>
          </a:p>
        </p:txBody>
      </p:sp>
      <p:sp>
        <p:nvSpPr>
          <p:cNvPr id="10" name="Rectangle 9">
            <a:extLst>
              <a:ext uri="{FF2B5EF4-FFF2-40B4-BE49-F238E27FC236}">
                <a16:creationId xmlns:a16="http://schemas.microsoft.com/office/drawing/2014/main" id="{97C4B0B8-B2E8-924C-48A4-869F6902E5E2}"/>
              </a:ext>
            </a:extLst>
          </p:cNvPr>
          <p:cNvSpPr/>
          <p:nvPr userDrawn="1"/>
        </p:nvSpPr>
        <p:spPr>
          <a:xfrm>
            <a:off x="254110" y="234595"/>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Tree>
    <p:extLst>
      <p:ext uri="{BB962C8B-B14F-4D97-AF65-F5344CB8AC3E}">
        <p14:creationId xmlns:p14="http://schemas.microsoft.com/office/powerpoint/2010/main" val="2252527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ishing side banner 2">
    <p:spTree>
      <p:nvGrpSpPr>
        <p:cNvPr id="1" name=""/>
        <p:cNvGrpSpPr/>
        <p:nvPr/>
      </p:nvGrpSpPr>
      <p:grpSpPr>
        <a:xfrm>
          <a:off x="0" y="0"/>
          <a:ext cx="0" cy="0"/>
          <a:chOff x="0" y="0"/>
          <a:chExt cx="0" cy="0"/>
        </a:xfrm>
      </p:grpSpPr>
      <p:pic>
        <p:nvPicPr>
          <p:cNvPr id="3" name="Picture 2" descr="A hand holding a piece of wood&#10;&#10;Description automatically generated with low confidence">
            <a:extLst>
              <a:ext uri="{FF2B5EF4-FFF2-40B4-BE49-F238E27FC236}">
                <a16:creationId xmlns:a16="http://schemas.microsoft.com/office/drawing/2014/main" id="{FA589B28-EF59-26DA-2FD6-B9E89DB6B63F}"/>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3174056" cy="6858000"/>
          </a:xfrm>
          <a:prstGeom prst="rect">
            <a:avLst/>
          </a:prstGeom>
        </p:spPr>
      </p:pic>
      <p:sp>
        <p:nvSpPr>
          <p:cNvPr id="4" name="Rectangle 3">
            <a:extLst>
              <a:ext uri="{FF2B5EF4-FFF2-40B4-BE49-F238E27FC236}">
                <a16:creationId xmlns:a16="http://schemas.microsoft.com/office/drawing/2014/main" id="{43863D3A-CAA2-A23E-04D0-B9C7B26CD3E6}"/>
              </a:ext>
            </a:extLst>
          </p:cNvPr>
          <p:cNvSpPr/>
          <p:nvPr userDrawn="1"/>
        </p:nvSpPr>
        <p:spPr>
          <a:xfrm>
            <a:off x="0" y="0"/>
            <a:ext cx="3326348"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5" name="Group 4">
            <a:extLst>
              <a:ext uri="{FF2B5EF4-FFF2-40B4-BE49-F238E27FC236}">
                <a16:creationId xmlns:a16="http://schemas.microsoft.com/office/drawing/2014/main" id="{A04D5C2A-B55F-8484-241E-F440FA8E09B7}"/>
              </a:ext>
            </a:extLst>
          </p:cNvPr>
          <p:cNvGrpSpPr/>
          <p:nvPr userDrawn="1"/>
        </p:nvGrpSpPr>
        <p:grpSpPr>
          <a:xfrm>
            <a:off x="127887" y="6613435"/>
            <a:ext cx="1307479" cy="138499"/>
            <a:chOff x="127887" y="6613435"/>
            <a:chExt cx="1307479" cy="138499"/>
          </a:xfrm>
        </p:grpSpPr>
        <p:sp>
          <p:nvSpPr>
            <p:cNvPr id="7" name="TextBox 6">
              <a:extLst>
                <a:ext uri="{FF2B5EF4-FFF2-40B4-BE49-F238E27FC236}">
                  <a16:creationId xmlns:a16="http://schemas.microsoft.com/office/drawing/2014/main" id="{97502C95-A902-8A7F-5956-41A2FA431516}"/>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8" name="Picture 7" descr="A white text on a black background&#10;&#10;Description automatically generated">
              <a:extLst>
                <a:ext uri="{FF2B5EF4-FFF2-40B4-BE49-F238E27FC236}">
                  <a16:creationId xmlns:a16="http://schemas.microsoft.com/office/drawing/2014/main" id="{A0C6F5EE-C480-9E98-4021-F8F38C446052}"/>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10" name="Rectangle 9">
            <a:extLst>
              <a:ext uri="{FF2B5EF4-FFF2-40B4-BE49-F238E27FC236}">
                <a16:creationId xmlns:a16="http://schemas.microsoft.com/office/drawing/2014/main" id="{82383361-8E80-D9A7-0D52-83273D6B4AB2}"/>
              </a:ext>
            </a:extLst>
          </p:cNvPr>
          <p:cNvSpPr/>
          <p:nvPr userDrawn="1"/>
        </p:nvSpPr>
        <p:spPr>
          <a:xfrm>
            <a:off x="254110" y="232313"/>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6" name="Rectangle: Rounded Corners 27">
            <a:extLst>
              <a:ext uri="{FF2B5EF4-FFF2-40B4-BE49-F238E27FC236}">
                <a16:creationId xmlns:a16="http://schemas.microsoft.com/office/drawing/2014/main" id="{976C2D17-9CDB-090C-10CE-65D7063E8D3F}"/>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Ηλεκτρονικό «ψάρεμα»</a:t>
            </a:r>
            <a:endParaRPr lang="en-IL" dirty="0">
              <a:solidFill>
                <a:schemeClr val="bg1"/>
              </a:solidFill>
            </a:endParaRPr>
          </a:p>
        </p:txBody>
      </p:sp>
    </p:spTree>
    <p:extLst>
      <p:ext uri="{BB962C8B-B14F-4D97-AF65-F5344CB8AC3E}">
        <p14:creationId xmlns:p14="http://schemas.microsoft.com/office/powerpoint/2010/main" val="6724452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ishing top banner">
    <p:spTree>
      <p:nvGrpSpPr>
        <p:cNvPr id="1" name=""/>
        <p:cNvGrpSpPr/>
        <p:nvPr/>
      </p:nvGrpSpPr>
      <p:grpSpPr>
        <a:xfrm>
          <a:off x="0" y="0"/>
          <a:ext cx="0" cy="0"/>
          <a:chOff x="0" y="0"/>
          <a:chExt cx="0" cy="0"/>
        </a:xfrm>
      </p:grpSpPr>
      <p:pic>
        <p:nvPicPr>
          <p:cNvPr id="3" name="Picture 2" descr="A close up of a finger&#10;&#10;Description automatically generated with medium confidence">
            <a:extLst>
              <a:ext uri="{FF2B5EF4-FFF2-40B4-BE49-F238E27FC236}">
                <a16:creationId xmlns:a16="http://schemas.microsoft.com/office/drawing/2014/main" id="{6C99C477-EA6E-3E96-ED25-B2A8F3445A9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2406650"/>
          </a:xfrm>
          <a:prstGeom prst="rect">
            <a:avLst/>
          </a:prstGeom>
        </p:spPr>
      </p:pic>
      <p:sp>
        <p:nvSpPr>
          <p:cNvPr id="4" name="Rectangle 3">
            <a:extLst>
              <a:ext uri="{FF2B5EF4-FFF2-40B4-BE49-F238E27FC236}">
                <a16:creationId xmlns:a16="http://schemas.microsoft.com/office/drawing/2014/main" id="{CB03071F-49EA-2F8A-0DFF-00D1891393AF}"/>
              </a:ext>
            </a:extLst>
          </p:cNvPr>
          <p:cNvSpPr/>
          <p:nvPr userDrawn="1"/>
        </p:nvSpPr>
        <p:spPr>
          <a:xfrm>
            <a:off x="0" y="0"/>
            <a:ext cx="12192000" cy="249053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grpSp>
        <p:nvGrpSpPr>
          <p:cNvPr id="2" name="Group 1">
            <a:extLst>
              <a:ext uri="{FF2B5EF4-FFF2-40B4-BE49-F238E27FC236}">
                <a16:creationId xmlns:a16="http://schemas.microsoft.com/office/drawing/2014/main" id="{AFF1E99B-AF02-CFBB-13AB-9E8CFC45A734}"/>
              </a:ext>
            </a:extLst>
          </p:cNvPr>
          <p:cNvGrpSpPr/>
          <p:nvPr userDrawn="1"/>
        </p:nvGrpSpPr>
        <p:grpSpPr>
          <a:xfrm>
            <a:off x="10795887" y="2157845"/>
            <a:ext cx="1307479" cy="138499"/>
            <a:chOff x="127887" y="6613435"/>
            <a:chExt cx="1307479" cy="138499"/>
          </a:xfrm>
        </p:grpSpPr>
        <p:sp>
          <p:nvSpPr>
            <p:cNvPr id="6" name="TextBox 5">
              <a:extLst>
                <a:ext uri="{FF2B5EF4-FFF2-40B4-BE49-F238E27FC236}">
                  <a16:creationId xmlns:a16="http://schemas.microsoft.com/office/drawing/2014/main" id="{17F13D85-B04F-23E7-E270-2C4DC5912884}"/>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8" name="Picture 7" descr="A white text on a black background&#10;&#10;Description automatically generated">
              <a:extLst>
                <a:ext uri="{FF2B5EF4-FFF2-40B4-BE49-F238E27FC236}">
                  <a16:creationId xmlns:a16="http://schemas.microsoft.com/office/drawing/2014/main" id="{ADDCE471-8C01-ACF3-DF30-F58E47D15968}"/>
                </a:ext>
              </a:extLst>
            </p:cNvPr>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5" name="Rectangle 4">
            <a:extLst>
              <a:ext uri="{FF2B5EF4-FFF2-40B4-BE49-F238E27FC236}">
                <a16:creationId xmlns:a16="http://schemas.microsoft.com/office/drawing/2014/main" id="{52AAEA2D-9C5F-9DFA-377A-97ADAE329FB8}"/>
              </a:ext>
            </a:extLst>
          </p:cNvPr>
          <p:cNvSpPr/>
          <p:nvPr userDrawn="1"/>
        </p:nvSpPr>
        <p:spPr>
          <a:xfrm>
            <a:off x="254110" y="232313"/>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7" name="Rectangle: Rounded Corners 27">
            <a:extLst>
              <a:ext uri="{FF2B5EF4-FFF2-40B4-BE49-F238E27FC236}">
                <a16:creationId xmlns:a16="http://schemas.microsoft.com/office/drawing/2014/main" id="{091B0340-6E2F-1124-5C9E-2DC7E50A4E73}"/>
              </a:ext>
            </a:extLst>
          </p:cNvPr>
          <p:cNvSpPr/>
          <p:nvPr userDrawn="1"/>
        </p:nvSpPr>
        <p:spPr>
          <a:xfrm>
            <a:off x="324730" y="176164"/>
            <a:ext cx="1256063" cy="400988"/>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108000" tIns="54000" rIns="108000" bIns="54000" rtlCol="0" anchor="ctr">
            <a:spAutoFit/>
          </a:bodyPr>
          <a:lstStyle/>
          <a:p>
            <a:r>
              <a:rPr lang="en-US" dirty="0">
                <a:solidFill>
                  <a:schemeClr val="bg1"/>
                </a:solidFill>
              </a:rPr>
              <a:t>Ηλεκτρονικό «ψάρεμα»</a:t>
            </a:r>
            <a:endParaRPr lang="en-IL" dirty="0">
              <a:solidFill>
                <a:schemeClr val="bg1"/>
              </a:solidFill>
            </a:endParaRPr>
          </a:p>
        </p:txBody>
      </p:sp>
    </p:spTree>
    <p:extLst>
      <p:ext uri="{BB962C8B-B14F-4D97-AF65-F5344CB8AC3E}">
        <p14:creationId xmlns:p14="http://schemas.microsoft.com/office/powerpoint/2010/main" val="25113525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Vulnerable Departments">
    <p:spTree>
      <p:nvGrpSpPr>
        <p:cNvPr id="1" name=""/>
        <p:cNvGrpSpPr/>
        <p:nvPr/>
      </p:nvGrpSpPr>
      <p:grpSpPr>
        <a:xfrm>
          <a:off x="0" y="0"/>
          <a:ext cx="0" cy="0"/>
          <a:chOff x="0" y="0"/>
          <a:chExt cx="0" cy="0"/>
        </a:xfrm>
      </p:grpSpPr>
      <p:pic>
        <p:nvPicPr>
          <p:cNvPr id="7" name="Picture 6" descr="A picture containing kitchenware, cookie cutter&#10;&#10;Description automatically generated with medium confidence">
            <a:extLst>
              <a:ext uri="{FF2B5EF4-FFF2-40B4-BE49-F238E27FC236}">
                <a16:creationId xmlns:a16="http://schemas.microsoft.com/office/drawing/2014/main" id="{E6EE1D59-3746-6F99-89FA-B278422AC01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8896350" y="0"/>
            <a:ext cx="3295650" cy="6858000"/>
          </a:xfrm>
          <a:prstGeom prst="rect">
            <a:avLst/>
          </a:prstGeom>
        </p:spPr>
      </p:pic>
      <p:sp>
        <p:nvSpPr>
          <p:cNvPr id="8" name="Rectangle 7">
            <a:extLst>
              <a:ext uri="{FF2B5EF4-FFF2-40B4-BE49-F238E27FC236}">
                <a16:creationId xmlns:a16="http://schemas.microsoft.com/office/drawing/2014/main" id="{20C08172-CC7C-00B5-0648-93FCE8307837}"/>
              </a:ext>
            </a:extLst>
          </p:cNvPr>
          <p:cNvSpPr/>
          <p:nvPr userDrawn="1"/>
        </p:nvSpPr>
        <p:spPr>
          <a:xfrm>
            <a:off x="8680268" y="0"/>
            <a:ext cx="3511731"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17" name="Graphic 16">
            <a:extLst>
              <a:ext uri="{FF2B5EF4-FFF2-40B4-BE49-F238E27FC236}">
                <a16:creationId xmlns:a16="http://schemas.microsoft.com/office/drawing/2014/main" id="{18EF8BFF-82F3-AF60-365E-400F6C1E3F80}"/>
              </a:ext>
            </a:extLst>
          </p:cNvPr>
          <p:cNvPicPr>
            <a:picLocks noChangeAspect="1"/>
          </p:cNvPicPr>
          <p:nvPr userDrawn="1"/>
        </p:nvPicPr>
        <p:blipFill>
          <a:blip r:embed="rId3" cstate="email">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95999" y="484537"/>
            <a:ext cx="2520950" cy="120649"/>
          </a:xfrm>
          <a:prstGeom prst="rect">
            <a:avLst/>
          </a:prstGeom>
        </p:spPr>
      </p:pic>
      <p:pic>
        <p:nvPicPr>
          <p:cNvPr id="19" name="Graphic 18">
            <a:extLst>
              <a:ext uri="{FF2B5EF4-FFF2-40B4-BE49-F238E27FC236}">
                <a16:creationId xmlns:a16="http://schemas.microsoft.com/office/drawing/2014/main" id="{144DB269-6176-2E91-B9C0-5807E4499948}"/>
              </a:ext>
            </a:extLst>
          </p:cNvPr>
          <p:cNvPicPr>
            <a:picLocks noChangeAspect="1"/>
          </p:cNvPicPr>
          <p:nvPr userDrawn="1"/>
        </p:nvPicPr>
        <p:blipFill>
          <a:blip r:embed="rId5" cstate="email">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96350" y="490809"/>
            <a:ext cx="3295650" cy="120649"/>
          </a:xfrm>
          <a:prstGeom prst="rect">
            <a:avLst/>
          </a:prstGeom>
        </p:spPr>
      </p:pic>
      <p:sp>
        <p:nvSpPr>
          <p:cNvPr id="21" name="Text Placeholder 20">
            <a:extLst>
              <a:ext uri="{FF2B5EF4-FFF2-40B4-BE49-F238E27FC236}">
                <a16:creationId xmlns:a16="http://schemas.microsoft.com/office/drawing/2014/main" id="{C1124B6A-9DD3-48C8-8DA0-F39AE311E6E7}"/>
              </a:ext>
            </a:extLst>
          </p:cNvPr>
          <p:cNvSpPr>
            <a:spLocks noGrp="1"/>
          </p:cNvSpPr>
          <p:nvPr>
            <p:ph type="body" sz="quarter" idx="10"/>
          </p:nvPr>
        </p:nvSpPr>
        <p:spPr>
          <a:xfrm>
            <a:off x="527525" y="398282"/>
            <a:ext cx="5311572" cy="332399"/>
          </a:xfrm>
          <a:noFill/>
        </p:spPr>
        <p:txBody>
          <a:bodyPr wrap="square" lIns="0" tIns="0" rIns="0" bIns="0" rtlCol="0">
            <a:spAutoFit/>
          </a:bodyPr>
          <a:lstStyle>
            <a:lvl1pPr marL="0" indent="0">
              <a:buNone/>
              <a:defRPr lang="en-US" sz="2400" b="1" smtClean="0">
                <a:solidFill>
                  <a:schemeClr val="accent1"/>
                </a:solidFill>
              </a:defRPr>
            </a:lvl1pPr>
            <a:lvl2pPr>
              <a:defRPr lang="en-US" sz="1800" smtClean="0"/>
            </a:lvl2pPr>
            <a:lvl3pPr>
              <a:defRPr lang="en-US" sz="1800" smtClean="0"/>
            </a:lvl3pPr>
            <a:lvl4pPr>
              <a:defRPr lang="en-US" smtClean="0"/>
            </a:lvl4pPr>
            <a:lvl5pPr>
              <a:defRPr lang="en-IL"/>
            </a:lvl5pPr>
          </a:lstStyle>
          <a:p>
            <a:pPr marL="0" lvl="0"/>
            <a:r>
              <a:rPr lang="en-US" dirty="0">
                <a:solidFill/>
              </a:rPr>
              <a:t>Click to edit Master text styles</a:t>
            </a:r>
          </a:p>
        </p:txBody>
      </p:sp>
      <p:grpSp>
        <p:nvGrpSpPr>
          <p:cNvPr id="3" name="Group 2">
            <a:extLst>
              <a:ext uri="{FF2B5EF4-FFF2-40B4-BE49-F238E27FC236}">
                <a16:creationId xmlns:a16="http://schemas.microsoft.com/office/drawing/2014/main" id="{D3AFE47C-0B32-1F16-91C4-E194D8A191BC}"/>
              </a:ext>
            </a:extLst>
          </p:cNvPr>
          <p:cNvGrpSpPr/>
          <p:nvPr userDrawn="1"/>
        </p:nvGrpSpPr>
        <p:grpSpPr>
          <a:xfrm>
            <a:off x="10736122" y="6613435"/>
            <a:ext cx="1307479" cy="138499"/>
            <a:chOff x="127887" y="6613435"/>
            <a:chExt cx="1307479" cy="138499"/>
          </a:xfrm>
        </p:grpSpPr>
        <p:sp>
          <p:nvSpPr>
            <p:cNvPr id="4" name="TextBox 3">
              <a:extLst>
                <a:ext uri="{FF2B5EF4-FFF2-40B4-BE49-F238E27FC236}">
                  <a16:creationId xmlns:a16="http://schemas.microsoft.com/office/drawing/2014/main" id="{EF7EA6E6-08CF-83BD-E4F6-EBFA35DE9A99}"/>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5" name="Picture 4" descr="A white text on a black background&#10;&#10;Description automatically generated">
              <a:extLst>
                <a:ext uri="{FF2B5EF4-FFF2-40B4-BE49-F238E27FC236}">
                  <a16:creationId xmlns:a16="http://schemas.microsoft.com/office/drawing/2014/main" id="{C7BD5D6E-0C9E-AF90-489C-57A7677E2C54}"/>
                </a:ext>
              </a:extLst>
            </p:cNvPr>
            <p:cNvPicPr>
              <a:picLocks noChangeAspect="1"/>
            </p:cNvPicPr>
            <p:nvPr userDrawn="1"/>
          </p:nvPicPr>
          <p:blipFill>
            <a:blip r:embed="rId7">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
        <p:nvSpPr>
          <p:cNvPr id="6" name="Picture Placeholder 5">
            <a:extLst>
              <a:ext uri="{FF2B5EF4-FFF2-40B4-BE49-F238E27FC236}">
                <a16:creationId xmlns:a16="http://schemas.microsoft.com/office/drawing/2014/main" id="{6F83737F-E0E8-0AD4-0EAE-3CEF21EAD371}"/>
              </a:ext>
            </a:extLst>
          </p:cNvPr>
          <p:cNvSpPr>
            <a:spLocks noGrp="1"/>
          </p:cNvSpPr>
          <p:nvPr>
            <p:ph type="pic" sz="quarter" idx="11" hasCustomPrompt="1"/>
          </p:nvPr>
        </p:nvSpPr>
        <p:spPr>
          <a:xfrm>
            <a:off x="9709378" y="914173"/>
            <a:ext cx="914400" cy="914400"/>
          </a:xfrm>
        </p:spPr>
        <p:txBody>
          <a:bodyPr/>
          <a:lstStyle>
            <a:lvl1pPr>
              <a:defRPr/>
            </a:lvl1pPr>
          </a:lstStyle>
          <a:p>
            <a:r>
              <a:rPr lang="en-GB" dirty="0">
                <a:solidFill/>
              </a:rPr>
              <a:t>A</a:t>
            </a:r>
            <a:r>
              <a:rPr lang="en-UA" dirty="0">
                <a:solidFill/>
              </a:rPr>
              <a:t>vatar_1</a:t>
            </a:r>
          </a:p>
        </p:txBody>
      </p:sp>
      <p:sp>
        <p:nvSpPr>
          <p:cNvPr id="10" name="Picture Placeholder 9">
            <a:extLst>
              <a:ext uri="{FF2B5EF4-FFF2-40B4-BE49-F238E27FC236}">
                <a16:creationId xmlns:a16="http://schemas.microsoft.com/office/drawing/2014/main" id="{86EADB42-5B5E-E934-8A68-529E6EA2FEB9}"/>
              </a:ext>
            </a:extLst>
          </p:cNvPr>
          <p:cNvSpPr>
            <a:spLocks noGrp="1"/>
          </p:cNvSpPr>
          <p:nvPr>
            <p:ph type="pic" sz="quarter" idx="12" hasCustomPrompt="1"/>
          </p:nvPr>
        </p:nvSpPr>
        <p:spPr>
          <a:xfrm>
            <a:off x="9709378" y="2906258"/>
            <a:ext cx="914400" cy="914400"/>
          </a:xfrm>
        </p:spPr>
        <p:txBody>
          <a:bodyPr/>
          <a:lstStyle>
            <a:lvl1pPr>
              <a:defRPr/>
            </a:lvl1pPr>
          </a:lstStyle>
          <a:p>
            <a:r>
              <a:rPr lang="en-GB" dirty="0">
                <a:solidFill/>
              </a:rPr>
              <a:t>A</a:t>
            </a:r>
            <a:r>
              <a:rPr lang="en-UA" dirty="0">
                <a:solidFill/>
              </a:rPr>
              <a:t>vatar_2</a:t>
            </a:r>
          </a:p>
        </p:txBody>
      </p:sp>
      <p:sp>
        <p:nvSpPr>
          <p:cNvPr id="12" name="Picture Placeholder 11">
            <a:extLst>
              <a:ext uri="{FF2B5EF4-FFF2-40B4-BE49-F238E27FC236}">
                <a16:creationId xmlns:a16="http://schemas.microsoft.com/office/drawing/2014/main" id="{39000EF0-C542-E889-1FC0-6619E57EE2A4}"/>
              </a:ext>
            </a:extLst>
          </p:cNvPr>
          <p:cNvSpPr>
            <a:spLocks noGrp="1"/>
          </p:cNvSpPr>
          <p:nvPr>
            <p:ph type="pic" sz="quarter" idx="13" hasCustomPrompt="1"/>
          </p:nvPr>
        </p:nvSpPr>
        <p:spPr>
          <a:xfrm>
            <a:off x="9709150" y="4833938"/>
            <a:ext cx="914400" cy="914400"/>
          </a:xfrm>
        </p:spPr>
        <p:txBody>
          <a:bodyPr/>
          <a:lstStyle>
            <a:lvl1pPr>
              <a:defRPr/>
            </a:lvl1pPr>
          </a:lstStyle>
          <a:p>
            <a:r>
              <a:rPr lang="en-GB" dirty="0">
                <a:solidFill/>
              </a:rPr>
              <a:t>A</a:t>
            </a:r>
            <a:r>
              <a:rPr lang="en-UA" dirty="0">
                <a:solidFill/>
              </a:rPr>
              <a:t>vatar_3</a:t>
            </a:r>
          </a:p>
        </p:txBody>
      </p:sp>
    </p:spTree>
    <p:extLst>
      <p:ext uri="{BB962C8B-B14F-4D97-AF65-F5344CB8AC3E}">
        <p14:creationId xmlns:p14="http://schemas.microsoft.com/office/powerpoint/2010/main" val="2324289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52" name="Picture 51" descr="A picture containing text, handwriting, pen, stationery&#10;&#10;Description automatically generated">
            <a:extLst>
              <a:ext uri="{FF2B5EF4-FFF2-40B4-BE49-F238E27FC236}">
                <a16:creationId xmlns:a16="http://schemas.microsoft.com/office/drawing/2014/main" id="{B45D0251-6261-084D-5F81-6D370C552D46}"/>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1190"/>
            <a:ext cx="12192000" cy="6855619"/>
          </a:xfrm>
          <a:prstGeom prst="rect">
            <a:avLst/>
          </a:prstGeom>
        </p:spPr>
      </p:pic>
      <p:sp>
        <p:nvSpPr>
          <p:cNvPr id="6" name="Rectangle 5">
            <a:extLst>
              <a:ext uri="{FF2B5EF4-FFF2-40B4-BE49-F238E27FC236}">
                <a16:creationId xmlns:a16="http://schemas.microsoft.com/office/drawing/2014/main" id="{020A4053-5C34-B16A-F5BA-70C63ED17749}"/>
              </a:ext>
            </a:extLst>
          </p:cNvPr>
          <p:cNvSpPr/>
          <p:nvPr userDrawn="1"/>
        </p:nvSpPr>
        <p:spPr>
          <a:xfrm>
            <a:off x="2117" y="2381"/>
            <a:ext cx="12189883" cy="6855619"/>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3" name="Picture 2" descr="A picture containing screenshot, pattern, black, black and white&#10;&#10;Description automatically generated">
            <a:extLst>
              <a:ext uri="{FF2B5EF4-FFF2-40B4-BE49-F238E27FC236}">
                <a16:creationId xmlns:a16="http://schemas.microsoft.com/office/drawing/2014/main" id="{CEF9CB29-0024-8268-E6FF-9D7C8E13CAF5}"/>
              </a:ext>
            </a:extLst>
          </p:cNvPr>
          <p:cNvPicPr>
            <a:picLocks noChangeAspect="1"/>
          </p:cNvPicPr>
          <p:nvPr userDrawn="1"/>
        </p:nvPicPr>
        <p:blipFill>
          <a:blip r:embed="rId3" cstate="email">
            <a:extLst>
              <a:ext uri="{28A0092B-C50C-407E-A947-70E740481C1C}">
                <a14:useLocalDpi xmlns:a14="http://schemas.microsoft.com/office/drawing/2010/main" val="0"/>
              </a:ext>
            </a:extLst>
          </a:blip>
          <a:stretch>
            <a:fillRect/>
          </a:stretch>
        </p:blipFill>
        <p:spPr>
          <a:xfrm>
            <a:off x="0" y="0"/>
            <a:ext cx="3060700" cy="6858000"/>
          </a:xfrm>
          <a:prstGeom prst="rect">
            <a:avLst/>
          </a:prstGeom>
        </p:spPr>
      </p:pic>
    </p:spTree>
    <p:extLst>
      <p:ext uri="{BB962C8B-B14F-4D97-AF65-F5344CB8AC3E}">
        <p14:creationId xmlns:p14="http://schemas.microsoft.com/office/powerpoint/2010/main" val="11878607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e trained">
    <p:spTree>
      <p:nvGrpSpPr>
        <p:cNvPr id="1" name=""/>
        <p:cNvGrpSpPr/>
        <p:nvPr/>
      </p:nvGrpSpPr>
      <p:grpSpPr>
        <a:xfrm>
          <a:off x="0" y="0"/>
          <a:ext cx="0" cy="0"/>
          <a:chOff x="0" y="0"/>
          <a:chExt cx="0" cy="0"/>
        </a:xfrm>
      </p:grpSpPr>
      <p:pic>
        <p:nvPicPr>
          <p:cNvPr id="7" name="Picture 6" descr="A group of black cubes&#10;&#10;Description automatically generated with low confidence">
            <a:extLst>
              <a:ext uri="{FF2B5EF4-FFF2-40B4-BE49-F238E27FC236}">
                <a16:creationId xmlns:a16="http://schemas.microsoft.com/office/drawing/2014/main" id="{70C50626-9302-D3B6-5ABF-E63695631780}"/>
              </a:ext>
            </a:extLst>
          </p:cNvPr>
          <p:cNvPicPr>
            <a:picLocks noChangeAspect="1"/>
          </p:cNvPicPr>
          <p:nvPr userDrawn="1"/>
        </p:nvPicPr>
        <p:blipFill>
          <a:blip r:embed="rId2" cstate="email">
            <a:alphaModFix/>
            <a:extLst>
              <a:ext uri="{28A0092B-C50C-407E-A947-70E740481C1C}">
                <a14:useLocalDpi xmlns:a14="http://schemas.microsoft.com/office/drawing/2010/main" val="0"/>
              </a:ext>
            </a:extLst>
          </a:blip>
          <a:stretch>
            <a:fillRect/>
          </a:stretch>
        </p:blipFill>
        <p:spPr>
          <a:xfrm>
            <a:off x="0" y="0"/>
            <a:ext cx="12192000" cy="3155950"/>
          </a:xfrm>
          <a:prstGeom prst="rect">
            <a:avLst/>
          </a:prstGeom>
        </p:spPr>
      </p:pic>
      <p:sp>
        <p:nvSpPr>
          <p:cNvPr id="16" name="Rectangle 15">
            <a:extLst>
              <a:ext uri="{FF2B5EF4-FFF2-40B4-BE49-F238E27FC236}">
                <a16:creationId xmlns:a16="http://schemas.microsoft.com/office/drawing/2014/main" id="{45926FB9-77C3-95BB-EEB5-0A937E1C7BD3}"/>
              </a:ext>
            </a:extLst>
          </p:cNvPr>
          <p:cNvSpPr/>
          <p:nvPr userDrawn="1"/>
        </p:nvSpPr>
        <p:spPr>
          <a:xfrm>
            <a:off x="0" y="0"/>
            <a:ext cx="12192000" cy="329184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18" name="Graphic 17">
            <a:extLst>
              <a:ext uri="{FF2B5EF4-FFF2-40B4-BE49-F238E27FC236}">
                <a16:creationId xmlns:a16="http://schemas.microsoft.com/office/drawing/2014/main" id="{113C0065-DFA2-91B8-3A94-9300B2A857F9}"/>
              </a:ext>
            </a:extLst>
          </p:cNvPr>
          <p:cNvPicPr>
            <a:picLocks noChangeAspect="1"/>
          </p:cNvPicPr>
          <p:nvPr userDrawn="1"/>
        </p:nvPicPr>
        <p:blipFill>
          <a:blip r:embed="rId3" cstate="email">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02350" y="500268"/>
            <a:ext cx="6089650" cy="120525"/>
          </a:xfrm>
          <a:prstGeom prst="rect">
            <a:avLst/>
          </a:prstGeom>
        </p:spPr>
      </p:pic>
      <p:grpSp>
        <p:nvGrpSpPr>
          <p:cNvPr id="2" name="Group 1">
            <a:extLst>
              <a:ext uri="{FF2B5EF4-FFF2-40B4-BE49-F238E27FC236}">
                <a16:creationId xmlns:a16="http://schemas.microsoft.com/office/drawing/2014/main" id="{0578990A-D780-CE31-D6FF-7A2F64726D1C}"/>
              </a:ext>
            </a:extLst>
          </p:cNvPr>
          <p:cNvGrpSpPr/>
          <p:nvPr userDrawn="1"/>
        </p:nvGrpSpPr>
        <p:grpSpPr>
          <a:xfrm>
            <a:off x="10795887" y="111635"/>
            <a:ext cx="1307479" cy="138499"/>
            <a:chOff x="127887" y="6613435"/>
            <a:chExt cx="1307479" cy="138499"/>
          </a:xfrm>
        </p:grpSpPr>
        <p:sp>
          <p:nvSpPr>
            <p:cNvPr id="3" name="TextBox 2">
              <a:extLst>
                <a:ext uri="{FF2B5EF4-FFF2-40B4-BE49-F238E27FC236}">
                  <a16:creationId xmlns:a16="http://schemas.microsoft.com/office/drawing/2014/main" id="{0C4ECB94-AD7D-35A6-BF58-14D10C121FB6}"/>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4" name="Picture 3" descr="A white text on a black background&#10;&#10;Description automatically generated">
              <a:extLst>
                <a:ext uri="{FF2B5EF4-FFF2-40B4-BE49-F238E27FC236}">
                  <a16:creationId xmlns:a16="http://schemas.microsoft.com/office/drawing/2014/main" id="{44409B20-5EAC-6AE3-D500-38DE467C9673}"/>
                </a:ext>
              </a:extLst>
            </p:cNvPr>
            <p:cNvPicPr>
              <a:picLocks noChangeAspect="1"/>
            </p:cNvPicPr>
            <p:nvPr userDrawn="1"/>
          </p:nvPicPr>
          <p:blipFill>
            <a:blip r:embed="rId5">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Tree>
    <p:extLst>
      <p:ext uri="{BB962C8B-B14F-4D97-AF65-F5344CB8AC3E}">
        <p14:creationId xmlns:p14="http://schemas.microsoft.com/office/powerpoint/2010/main" val="4846342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igures">
    <p:spTree>
      <p:nvGrpSpPr>
        <p:cNvPr id="1" name=""/>
        <p:cNvGrpSpPr/>
        <p:nvPr/>
      </p:nvGrpSpPr>
      <p:grpSpPr>
        <a:xfrm>
          <a:off x="0" y="0"/>
          <a:ext cx="0" cy="0"/>
          <a:chOff x="0" y="0"/>
          <a:chExt cx="0" cy="0"/>
        </a:xfrm>
      </p:grpSpPr>
      <p:pic>
        <p:nvPicPr>
          <p:cNvPr id="7" name="Picture 6" descr="A close-up of hands holding a rope&#10;&#10;Description automatically generated with medium confidence">
            <a:extLst>
              <a:ext uri="{FF2B5EF4-FFF2-40B4-BE49-F238E27FC236}">
                <a16:creationId xmlns:a16="http://schemas.microsoft.com/office/drawing/2014/main" id="{BB235660-FFEF-2E2B-B92D-3B1CB3735430}"/>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0" y="0"/>
            <a:ext cx="5302250" cy="6858000"/>
          </a:xfrm>
          <a:prstGeom prst="rect">
            <a:avLst/>
          </a:prstGeom>
        </p:spPr>
      </p:pic>
      <p:sp>
        <p:nvSpPr>
          <p:cNvPr id="8" name="Rectangle 7">
            <a:extLst>
              <a:ext uri="{FF2B5EF4-FFF2-40B4-BE49-F238E27FC236}">
                <a16:creationId xmlns:a16="http://schemas.microsoft.com/office/drawing/2014/main" id="{92210874-2F3C-4F22-0F03-AE4AE41DFB80}"/>
              </a:ext>
            </a:extLst>
          </p:cNvPr>
          <p:cNvSpPr/>
          <p:nvPr userDrawn="1"/>
        </p:nvSpPr>
        <p:spPr>
          <a:xfrm>
            <a:off x="0" y="0"/>
            <a:ext cx="5440680"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1" name="TextBox 10">
            <a:extLst>
              <a:ext uri="{FF2B5EF4-FFF2-40B4-BE49-F238E27FC236}">
                <a16:creationId xmlns:a16="http://schemas.microsoft.com/office/drawing/2014/main" id="{E5C264EA-5E6E-305E-8897-368C6FA566A0}"/>
              </a:ext>
            </a:extLst>
          </p:cNvPr>
          <p:cNvSpPr txBox="1"/>
          <p:nvPr userDrawn="1"/>
        </p:nvSpPr>
        <p:spPr>
          <a:xfrm>
            <a:off x="187353" y="1162049"/>
            <a:ext cx="4927544" cy="738664"/>
          </a:xfrm>
          <a:prstGeom prst="rect">
            <a:avLst/>
          </a:prstGeom>
          <a:noFill/>
          <a:effectLst>
            <a:outerShdw blurRad="50800" dist="76200" dir="5400000" algn="ctr" rotWithShape="0">
              <a:srgbClr val="000000">
                <a:alpha val="29000"/>
              </a:srgbClr>
            </a:outerShdw>
          </a:effectLst>
        </p:spPr>
        <p:txBody>
          <a:bodyPr wrap="square" lIns="0" tIns="0" rIns="0" bIns="0" rtlCol="0">
            <a:spAutoFit/>
          </a:bodyPr>
          <a:lstStyle/>
          <a:p>
            <a:pPr>
              <a:lnSpc>
                <a:spcPct val="100000"/>
              </a:lnSpc>
            </a:pPr>
            <a:r>
              <a:rPr lang="en-US" sz="4800" b="1" dirty="0">
                <a:solidFill>
                  <a:schemeClr val="bg1"/>
                </a:solidFill>
              </a:rPr>
              <a:t>Τρέχουσα ανθεκτικότητα</a:t>
            </a:r>
            <a:endParaRPr lang="en-IL" sz="4800" b="1" dirty="0">
              <a:solidFill>
                <a:schemeClr val="bg1"/>
              </a:solidFill>
            </a:endParaRPr>
          </a:p>
        </p:txBody>
      </p:sp>
      <p:pic>
        <p:nvPicPr>
          <p:cNvPr id="15" name="Graphic 14">
            <a:extLst>
              <a:ext uri="{FF2B5EF4-FFF2-40B4-BE49-F238E27FC236}">
                <a16:creationId xmlns:a16="http://schemas.microsoft.com/office/drawing/2014/main" id="{E56F6834-BD42-9DBB-5EBA-C0A3DD30705D}"/>
              </a:ext>
            </a:extLst>
          </p:cNvPr>
          <p:cNvPicPr>
            <a:picLocks noChangeAspect="1"/>
          </p:cNvPicPr>
          <p:nvPr userDrawn="1"/>
        </p:nvPicPr>
        <p:blipFill>
          <a:blip r:embed="rId3" cstate="email">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 y="5281158"/>
            <a:ext cx="5023004" cy="1576842"/>
          </a:xfrm>
          <a:prstGeom prst="rect">
            <a:avLst/>
          </a:prstGeom>
        </p:spPr>
      </p:pic>
      <p:grpSp>
        <p:nvGrpSpPr>
          <p:cNvPr id="2" name="Group 1">
            <a:extLst>
              <a:ext uri="{FF2B5EF4-FFF2-40B4-BE49-F238E27FC236}">
                <a16:creationId xmlns:a16="http://schemas.microsoft.com/office/drawing/2014/main" id="{7C0C611F-34FE-888C-DFF1-C76C6E27FB80}"/>
              </a:ext>
            </a:extLst>
          </p:cNvPr>
          <p:cNvGrpSpPr/>
          <p:nvPr userDrawn="1"/>
        </p:nvGrpSpPr>
        <p:grpSpPr>
          <a:xfrm>
            <a:off x="127887" y="6613435"/>
            <a:ext cx="1307479" cy="138499"/>
            <a:chOff x="127887" y="6613435"/>
            <a:chExt cx="1307479" cy="138499"/>
          </a:xfrm>
        </p:grpSpPr>
        <p:sp>
          <p:nvSpPr>
            <p:cNvPr id="3" name="TextBox 2">
              <a:extLst>
                <a:ext uri="{FF2B5EF4-FFF2-40B4-BE49-F238E27FC236}">
                  <a16:creationId xmlns:a16="http://schemas.microsoft.com/office/drawing/2014/main" id="{696DA44C-85A3-BAF5-B83C-B6B72E0DBFBB}"/>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4" name="Picture 3" descr="A white text on a black background&#10;&#10;Description automatically generated">
              <a:extLst>
                <a:ext uri="{FF2B5EF4-FFF2-40B4-BE49-F238E27FC236}">
                  <a16:creationId xmlns:a16="http://schemas.microsoft.com/office/drawing/2014/main" id="{B9F24DF1-430D-C148-7439-EB0F3D21D9B5}"/>
                </a:ext>
              </a:extLst>
            </p:cNvPr>
            <p:cNvPicPr>
              <a:picLocks noChangeAspect="1"/>
            </p:cNvPicPr>
            <p:nvPr userDrawn="1"/>
          </p:nvPicPr>
          <p:blipFill>
            <a:blip r:embed="rId5">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Tree>
    <p:extLst>
      <p:ext uri="{BB962C8B-B14F-4D97-AF65-F5344CB8AC3E}">
        <p14:creationId xmlns:p14="http://schemas.microsoft.com/office/powerpoint/2010/main" val="42574915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ulnerable Departments">
    <p:spTree>
      <p:nvGrpSpPr>
        <p:cNvPr id="1" name=""/>
        <p:cNvGrpSpPr/>
        <p:nvPr/>
      </p:nvGrpSpPr>
      <p:grpSpPr>
        <a:xfrm>
          <a:off x="0" y="0"/>
          <a:ext cx="0" cy="0"/>
          <a:chOff x="0" y="0"/>
          <a:chExt cx="0" cy="0"/>
        </a:xfrm>
      </p:grpSpPr>
      <p:pic>
        <p:nvPicPr>
          <p:cNvPr id="7" name="Picture 6" descr="A picture containing kitchenware, cookie cutter&#10;&#10;Description automatically generated with medium confidence">
            <a:extLst>
              <a:ext uri="{FF2B5EF4-FFF2-40B4-BE49-F238E27FC236}">
                <a16:creationId xmlns:a16="http://schemas.microsoft.com/office/drawing/2014/main" id="{E6EE1D59-3746-6F99-89FA-B278422AC01C}"/>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8896350" y="0"/>
            <a:ext cx="3295650" cy="6858000"/>
          </a:xfrm>
          <a:prstGeom prst="rect">
            <a:avLst/>
          </a:prstGeom>
        </p:spPr>
      </p:pic>
      <p:sp>
        <p:nvSpPr>
          <p:cNvPr id="8" name="Rectangle 7">
            <a:extLst>
              <a:ext uri="{FF2B5EF4-FFF2-40B4-BE49-F238E27FC236}">
                <a16:creationId xmlns:a16="http://schemas.microsoft.com/office/drawing/2014/main" id="{20C08172-CC7C-00B5-0648-93FCE8307837}"/>
              </a:ext>
            </a:extLst>
          </p:cNvPr>
          <p:cNvSpPr/>
          <p:nvPr userDrawn="1"/>
        </p:nvSpPr>
        <p:spPr>
          <a:xfrm>
            <a:off x="8680268" y="0"/>
            <a:ext cx="3511731"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pic>
        <p:nvPicPr>
          <p:cNvPr id="17" name="Graphic 16">
            <a:extLst>
              <a:ext uri="{FF2B5EF4-FFF2-40B4-BE49-F238E27FC236}">
                <a16:creationId xmlns:a16="http://schemas.microsoft.com/office/drawing/2014/main" id="{18EF8BFF-82F3-AF60-365E-400F6C1E3F80}"/>
              </a:ext>
            </a:extLst>
          </p:cNvPr>
          <p:cNvPicPr>
            <a:picLocks noChangeAspect="1"/>
          </p:cNvPicPr>
          <p:nvPr userDrawn="1"/>
        </p:nvPicPr>
        <p:blipFill>
          <a:blip r:embed="rId3" cstate="email">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095999" y="484537"/>
            <a:ext cx="2520950" cy="120649"/>
          </a:xfrm>
          <a:prstGeom prst="rect">
            <a:avLst/>
          </a:prstGeom>
        </p:spPr>
      </p:pic>
      <p:pic>
        <p:nvPicPr>
          <p:cNvPr id="19" name="Graphic 18">
            <a:extLst>
              <a:ext uri="{FF2B5EF4-FFF2-40B4-BE49-F238E27FC236}">
                <a16:creationId xmlns:a16="http://schemas.microsoft.com/office/drawing/2014/main" id="{144DB269-6176-2E91-B9C0-5807E4499948}"/>
              </a:ext>
            </a:extLst>
          </p:cNvPr>
          <p:cNvPicPr>
            <a:picLocks noChangeAspect="1"/>
          </p:cNvPicPr>
          <p:nvPr userDrawn="1"/>
        </p:nvPicPr>
        <p:blipFill>
          <a:blip r:embed="rId5" cstate="email">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896350" y="490809"/>
            <a:ext cx="3295650" cy="120649"/>
          </a:xfrm>
          <a:prstGeom prst="rect">
            <a:avLst/>
          </a:prstGeom>
        </p:spPr>
      </p:pic>
      <p:grpSp>
        <p:nvGrpSpPr>
          <p:cNvPr id="2" name="Group 1">
            <a:extLst>
              <a:ext uri="{FF2B5EF4-FFF2-40B4-BE49-F238E27FC236}">
                <a16:creationId xmlns:a16="http://schemas.microsoft.com/office/drawing/2014/main" id="{F810B5F2-166B-2C8E-A18A-0B574DE27403}"/>
              </a:ext>
            </a:extLst>
          </p:cNvPr>
          <p:cNvGrpSpPr/>
          <p:nvPr userDrawn="1"/>
        </p:nvGrpSpPr>
        <p:grpSpPr>
          <a:xfrm>
            <a:off x="10736122" y="6613435"/>
            <a:ext cx="1307479" cy="138499"/>
            <a:chOff x="127887" y="6613435"/>
            <a:chExt cx="1307479" cy="138499"/>
          </a:xfrm>
        </p:grpSpPr>
        <p:sp>
          <p:nvSpPr>
            <p:cNvPr id="3" name="TextBox 2">
              <a:extLst>
                <a:ext uri="{FF2B5EF4-FFF2-40B4-BE49-F238E27FC236}">
                  <a16:creationId xmlns:a16="http://schemas.microsoft.com/office/drawing/2014/main" id="{EDADB162-62D0-476A-E9F2-5F1B106A3D9F}"/>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4" name="Picture 3" descr="A white text on a black background&#10;&#10;Description automatically generated">
              <a:extLst>
                <a:ext uri="{FF2B5EF4-FFF2-40B4-BE49-F238E27FC236}">
                  <a16:creationId xmlns:a16="http://schemas.microsoft.com/office/drawing/2014/main" id="{EB031960-38AA-9382-D36E-12168E221CD7}"/>
                </a:ext>
              </a:extLst>
            </p:cNvPr>
            <p:cNvPicPr>
              <a:picLocks noChangeAspect="1"/>
            </p:cNvPicPr>
            <p:nvPr userDrawn="1"/>
          </p:nvPicPr>
          <p:blipFill>
            <a:blip r:embed="rId7">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Tree>
    <p:extLst>
      <p:ext uri="{BB962C8B-B14F-4D97-AF65-F5344CB8AC3E}">
        <p14:creationId xmlns:p14="http://schemas.microsoft.com/office/powerpoint/2010/main" val="4077512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clining Departments">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FEC5C110-5E97-26D8-73AE-1A08C2837419}"/>
              </a:ext>
            </a:extLst>
          </p:cNvPr>
          <p:cNvPicPr>
            <a:picLocks noChangeAspect="1"/>
          </p:cNvPicPr>
          <p:nvPr userDrawn="1"/>
        </p:nvPicPr>
        <p:blipFill>
          <a:blip r:embed="rId2" cstate="email">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52673" y="1939833"/>
            <a:ext cx="2904488" cy="4147458"/>
          </a:xfrm>
          <a:prstGeom prst="rect">
            <a:avLst/>
          </a:prstGeom>
        </p:spPr>
      </p:pic>
      <p:sp>
        <p:nvSpPr>
          <p:cNvPr id="12" name="Text Placeholder 20">
            <a:extLst>
              <a:ext uri="{FF2B5EF4-FFF2-40B4-BE49-F238E27FC236}">
                <a16:creationId xmlns:a16="http://schemas.microsoft.com/office/drawing/2014/main" id="{E0BD9379-8B25-6D33-BF32-DCBB8D9DFAAF}"/>
              </a:ext>
            </a:extLst>
          </p:cNvPr>
          <p:cNvSpPr>
            <a:spLocks noGrp="1"/>
          </p:cNvSpPr>
          <p:nvPr>
            <p:ph type="body" sz="quarter" idx="11"/>
          </p:nvPr>
        </p:nvSpPr>
        <p:spPr>
          <a:xfrm>
            <a:off x="4518226" y="1263643"/>
            <a:ext cx="6448041" cy="221599"/>
          </a:xfrm>
          <a:noFill/>
        </p:spPr>
        <p:txBody>
          <a:bodyPr wrap="square" lIns="0" tIns="0" rIns="0" bIns="0" rtlCol="0">
            <a:spAutoFit/>
          </a:bodyPr>
          <a:lstStyle>
            <a:lvl1pPr marL="0" indent="0">
              <a:buNone/>
              <a:defRPr lang="en-US" sz="1600" b="0" smtClean="0">
                <a:solidFill>
                  <a:schemeClr val="accent6">
                    <a:alpha val="80000"/>
                  </a:schemeClr>
                </a:solidFill>
              </a:defRPr>
            </a:lvl1pPr>
            <a:lvl2pPr>
              <a:defRPr lang="en-US" sz="1800" smtClean="0"/>
            </a:lvl2pPr>
            <a:lvl3pPr>
              <a:defRPr lang="en-US" sz="1800" smtClean="0"/>
            </a:lvl3pPr>
            <a:lvl4pPr>
              <a:defRPr lang="en-US" smtClean="0"/>
            </a:lvl4pPr>
            <a:lvl5pPr>
              <a:defRPr lang="en-IL"/>
            </a:lvl5pPr>
          </a:lstStyle>
          <a:p>
            <a:pPr marL="0" lvl="0"/>
            <a:r>
              <a:rPr lang="en-US" dirty="0">
                <a:solidFill/>
              </a:rPr>
              <a:t>Click to edit Master text styles</a:t>
            </a:r>
          </a:p>
        </p:txBody>
      </p:sp>
      <p:grpSp>
        <p:nvGrpSpPr>
          <p:cNvPr id="2" name="Group 1">
            <a:extLst>
              <a:ext uri="{FF2B5EF4-FFF2-40B4-BE49-F238E27FC236}">
                <a16:creationId xmlns:a16="http://schemas.microsoft.com/office/drawing/2014/main" id="{615ABF3C-E2EB-28BA-5DDD-7A52FF0EC904}"/>
              </a:ext>
            </a:extLst>
          </p:cNvPr>
          <p:cNvGrpSpPr/>
          <p:nvPr userDrawn="1"/>
        </p:nvGrpSpPr>
        <p:grpSpPr>
          <a:xfrm>
            <a:off x="127887" y="6595681"/>
            <a:ext cx="1307479" cy="138499"/>
            <a:chOff x="127887" y="6410410"/>
            <a:chExt cx="1307479" cy="138499"/>
          </a:xfrm>
        </p:grpSpPr>
        <p:pic>
          <p:nvPicPr>
            <p:cNvPr id="3" name="Picture 2" descr="A blue and black logo&#10;&#10;Description automatically generated">
              <a:extLst>
                <a:ext uri="{FF2B5EF4-FFF2-40B4-BE49-F238E27FC236}">
                  <a16:creationId xmlns:a16="http://schemas.microsoft.com/office/drawing/2014/main" id="{F67E05B9-9791-1FBE-E413-7DFD86616E45}"/>
                </a:ext>
              </a:extLst>
            </p:cNvPr>
            <p:cNvPicPr>
              <a:picLocks noChangeAspect="1"/>
            </p:cNvPicPr>
            <p:nvPr userDrawn="1"/>
          </p:nvPicPr>
          <p:blipFill>
            <a:blip r:embed="rId4">
              <a:alphaModFix amt="70000"/>
              <a:extLst>
                <a:ext uri="{28A0092B-C50C-407E-A947-70E740481C1C}">
                  <a14:useLocalDpi xmlns:a14="http://schemas.microsoft.com/office/drawing/2010/main" val="0"/>
                </a:ext>
              </a:extLst>
            </a:blip>
            <a:stretch>
              <a:fillRect/>
            </a:stretch>
          </p:blipFill>
          <p:spPr>
            <a:xfrm>
              <a:off x="790796" y="6421406"/>
              <a:ext cx="644570" cy="116507"/>
            </a:xfrm>
            <a:prstGeom prst="rect">
              <a:avLst/>
            </a:prstGeom>
          </p:spPr>
        </p:pic>
        <p:sp>
          <p:nvSpPr>
            <p:cNvPr id="4" name="TextBox 3">
              <a:extLst>
                <a:ext uri="{FF2B5EF4-FFF2-40B4-BE49-F238E27FC236}">
                  <a16:creationId xmlns:a16="http://schemas.microsoft.com/office/drawing/2014/main" id="{BC636FD5-0F4C-AB6C-D4F7-C267E7EE2FF5}"/>
                </a:ext>
              </a:extLst>
            </p:cNvPr>
            <p:cNvSpPr txBox="1"/>
            <p:nvPr userDrawn="1"/>
          </p:nvSpPr>
          <p:spPr>
            <a:xfrm>
              <a:off x="127887" y="6410410"/>
              <a:ext cx="609141" cy="138499"/>
            </a:xfrm>
            <a:prstGeom prst="rect">
              <a:avLst/>
            </a:prstGeom>
            <a:noFill/>
          </p:spPr>
          <p:txBody>
            <a:bodyPr wrap="none" lIns="0" tIns="0" rIns="0" bIns="0" rtlCol="0">
              <a:spAutoFit/>
            </a:bodyPr>
            <a:lstStyle/>
            <a:p>
              <a:pPr rtl="0"/>
              <a:r>
                <a:rPr lang="en-US" sz="900" dirty="0">
                  <a:solidFill>
                    <a:sysClr val="windowText" lastClr="000000">
                      <a:alpha val="70000"/>
                    </a:sysClr>
                  </a:solidFill>
                </a:rPr>
                <a:t>Powered by</a:t>
              </a:r>
              <a:endParaRPr lang="en-IL" sz="900" dirty="0">
                <a:solidFill>
                  <a:sysClr val="windowText" lastClr="000000">
                    <a:alpha val="70000"/>
                  </a:sysClr>
                </a:solidFill>
              </a:endParaRPr>
            </a:p>
          </p:txBody>
        </p:sp>
      </p:grpSp>
    </p:spTree>
    <p:extLst>
      <p:ext uri="{BB962C8B-B14F-4D97-AF65-F5344CB8AC3E}">
        <p14:creationId xmlns:p14="http://schemas.microsoft.com/office/powerpoint/2010/main" val="2548174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inor divider">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676064A9-EB6F-9506-30C4-09F6250900C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4" y="1463964"/>
            <a:ext cx="2656231" cy="4175902"/>
          </a:xfrm>
          <a:prstGeom prst="rect">
            <a:avLst/>
          </a:prstGeom>
        </p:spPr>
      </p:pic>
      <p:grpSp>
        <p:nvGrpSpPr>
          <p:cNvPr id="2" name="Group 1">
            <a:extLst>
              <a:ext uri="{FF2B5EF4-FFF2-40B4-BE49-F238E27FC236}">
                <a16:creationId xmlns:a16="http://schemas.microsoft.com/office/drawing/2014/main" id="{8C8BC210-504C-5C86-6D08-61F3A2F45BB3}"/>
              </a:ext>
            </a:extLst>
          </p:cNvPr>
          <p:cNvGrpSpPr/>
          <p:nvPr userDrawn="1"/>
        </p:nvGrpSpPr>
        <p:grpSpPr>
          <a:xfrm>
            <a:off x="127887" y="6595681"/>
            <a:ext cx="1307479" cy="138499"/>
            <a:chOff x="127887" y="6410410"/>
            <a:chExt cx="1307479" cy="138499"/>
          </a:xfrm>
        </p:grpSpPr>
        <p:pic>
          <p:nvPicPr>
            <p:cNvPr id="3" name="Picture 2" descr="A blue and black logo&#10;&#10;Description automatically generated">
              <a:extLst>
                <a:ext uri="{FF2B5EF4-FFF2-40B4-BE49-F238E27FC236}">
                  <a16:creationId xmlns:a16="http://schemas.microsoft.com/office/drawing/2014/main" id="{D567A1C3-6FFA-E931-89C6-C791DB8538A5}"/>
                </a:ext>
              </a:extLst>
            </p:cNvPr>
            <p:cNvPicPr>
              <a:picLocks noChangeAspect="1"/>
            </p:cNvPicPr>
            <p:nvPr userDrawn="1"/>
          </p:nvPicPr>
          <p:blipFill>
            <a:blip r:embed="rId4">
              <a:alphaModFix amt="70000"/>
              <a:extLst>
                <a:ext uri="{28A0092B-C50C-407E-A947-70E740481C1C}">
                  <a14:useLocalDpi xmlns:a14="http://schemas.microsoft.com/office/drawing/2010/main" val="0"/>
                </a:ext>
              </a:extLst>
            </a:blip>
            <a:stretch>
              <a:fillRect/>
            </a:stretch>
          </p:blipFill>
          <p:spPr>
            <a:xfrm>
              <a:off x="790796" y="6421406"/>
              <a:ext cx="644570" cy="116507"/>
            </a:xfrm>
            <a:prstGeom prst="rect">
              <a:avLst/>
            </a:prstGeom>
          </p:spPr>
        </p:pic>
        <p:sp>
          <p:nvSpPr>
            <p:cNvPr id="5" name="TextBox 4">
              <a:extLst>
                <a:ext uri="{FF2B5EF4-FFF2-40B4-BE49-F238E27FC236}">
                  <a16:creationId xmlns:a16="http://schemas.microsoft.com/office/drawing/2014/main" id="{E011FF0A-ED9A-C69E-CB93-DBFF7BEFC818}"/>
                </a:ext>
              </a:extLst>
            </p:cNvPr>
            <p:cNvSpPr txBox="1"/>
            <p:nvPr userDrawn="1"/>
          </p:nvSpPr>
          <p:spPr>
            <a:xfrm>
              <a:off x="127887" y="6410410"/>
              <a:ext cx="609141" cy="138499"/>
            </a:xfrm>
            <a:prstGeom prst="rect">
              <a:avLst/>
            </a:prstGeom>
            <a:noFill/>
          </p:spPr>
          <p:txBody>
            <a:bodyPr wrap="none" lIns="0" tIns="0" rIns="0" bIns="0" rtlCol="0">
              <a:spAutoFit/>
            </a:bodyPr>
            <a:lstStyle/>
            <a:p>
              <a:pPr rtl="0"/>
              <a:r>
                <a:rPr lang="en-US" sz="900" dirty="0">
                  <a:solidFill>
                    <a:sysClr val="windowText" lastClr="000000">
                      <a:alpha val="70000"/>
                    </a:sysClr>
                  </a:solidFill>
                </a:rPr>
                <a:t>Powered by</a:t>
              </a:r>
              <a:endParaRPr lang="en-IL" sz="900" dirty="0">
                <a:solidFill>
                  <a:sysClr val="windowText" lastClr="000000">
                    <a:alpha val="70000"/>
                  </a:sysClr>
                </a:solidFill>
              </a:endParaRPr>
            </a:p>
          </p:txBody>
        </p:sp>
      </p:grpSp>
    </p:spTree>
    <p:extLst>
      <p:ext uri="{BB962C8B-B14F-4D97-AF65-F5344CB8AC3E}">
        <p14:creationId xmlns:p14="http://schemas.microsoft.com/office/powerpoint/2010/main" val="2793900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ail">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FFBA7D37-A5E3-9F1E-5B43-FAB96A55E7C1}"/>
              </a:ext>
            </a:extLst>
          </p:cNvPr>
          <p:cNvPicPr>
            <a:picLocks noChangeAspect="1"/>
          </p:cNvPicPr>
          <p:nvPr userDrawn="1"/>
        </p:nvPicPr>
        <p:blipFill>
          <a:blip r:embed="rId2" cstate="email">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4769069" cy="6858000"/>
          </a:xfrm>
          <a:prstGeom prst="rect">
            <a:avLst/>
          </a:prstGeom>
        </p:spPr>
      </p:pic>
      <p:sp>
        <p:nvSpPr>
          <p:cNvPr id="278" name="Rectangle: Rounded Corners 277">
            <a:extLst>
              <a:ext uri="{FF2B5EF4-FFF2-40B4-BE49-F238E27FC236}">
                <a16:creationId xmlns:a16="http://schemas.microsoft.com/office/drawing/2014/main" id="{803A1623-1C73-F291-CE13-F61643562AA7}"/>
              </a:ext>
            </a:extLst>
          </p:cNvPr>
          <p:cNvSpPr/>
          <p:nvPr userDrawn="1"/>
        </p:nvSpPr>
        <p:spPr>
          <a:xfrm>
            <a:off x="522857" y="2557083"/>
            <a:ext cx="3959307" cy="2156940"/>
          </a:xfrm>
          <a:prstGeom prst="roundRect">
            <a:avLst>
              <a:gd name="adj" fmla="val 6913"/>
            </a:avLst>
          </a:prstGeom>
          <a:solidFill>
            <a:schemeClr val="bg1"/>
          </a:solidFill>
          <a:ln>
            <a:noFill/>
          </a:ln>
          <a:effectLst>
            <a:outerShdw blurRad="508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79" name="Rectangle: Rounded Corners 278">
            <a:extLst>
              <a:ext uri="{FF2B5EF4-FFF2-40B4-BE49-F238E27FC236}">
                <a16:creationId xmlns:a16="http://schemas.microsoft.com/office/drawing/2014/main" id="{E5ACF837-9E8F-87AE-3DC2-C0B031B8EB57}"/>
              </a:ext>
            </a:extLst>
          </p:cNvPr>
          <p:cNvSpPr/>
          <p:nvPr userDrawn="1"/>
        </p:nvSpPr>
        <p:spPr>
          <a:xfrm>
            <a:off x="4981997" y="346351"/>
            <a:ext cx="6889019" cy="6224382"/>
          </a:xfrm>
          <a:prstGeom prst="roundRect">
            <a:avLst>
              <a:gd name="adj" fmla="val 2190"/>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cxnSp>
        <p:nvCxnSpPr>
          <p:cNvPr id="281" name="Straight Connector 280">
            <a:extLst>
              <a:ext uri="{FF2B5EF4-FFF2-40B4-BE49-F238E27FC236}">
                <a16:creationId xmlns:a16="http://schemas.microsoft.com/office/drawing/2014/main" id="{F4BC9EB8-7B78-85D8-80C3-C783BD77DCD8}"/>
              </a:ext>
            </a:extLst>
          </p:cNvPr>
          <p:cNvCxnSpPr>
            <a:cxnSpLocks/>
          </p:cNvCxnSpPr>
          <p:nvPr userDrawn="1"/>
        </p:nvCxnSpPr>
        <p:spPr>
          <a:xfrm>
            <a:off x="4979639" y="600891"/>
            <a:ext cx="6891377" cy="658"/>
          </a:xfrm>
          <a:prstGeom prst="line">
            <a:avLst/>
          </a:prstGeom>
        </p:spPr>
        <p:style>
          <a:lnRef idx="1">
            <a:schemeClr val="accent1"/>
          </a:lnRef>
          <a:fillRef idx="0">
            <a:schemeClr val="accent1"/>
          </a:fillRef>
          <a:effectRef idx="0">
            <a:schemeClr val="accent1"/>
          </a:effectRef>
          <a:fontRef idx="minor">
            <a:schemeClr val="tx1"/>
          </a:fontRef>
        </p:style>
      </p:cxnSp>
      <p:sp>
        <p:nvSpPr>
          <p:cNvPr id="283" name="Oval 282">
            <a:extLst>
              <a:ext uri="{FF2B5EF4-FFF2-40B4-BE49-F238E27FC236}">
                <a16:creationId xmlns:a16="http://schemas.microsoft.com/office/drawing/2014/main" id="{E1DF22C2-50AD-29E1-57CA-A8754BEF5333}"/>
              </a:ext>
            </a:extLst>
          </p:cNvPr>
          <p:cNvSpPr/>
          <p:nvPr userDrawn="1"/>
        </p:nvSpPr>
        <p:spPr>
          <a:xfrm>
            <a:off x="11250302" y="436491"/>
            <a:ext cx="104053" cy="104053"/>
          </a:xfrm>
          <a:prstGeom prst="ellipse">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84" name="Oval 283">
            <a:extLst>
              <a:ext uri="{FF2B5EF4-FFF2-40B4-BE49-F238E27FC236}">
                <a16:creationId xmlns:a16="http://schemas.microsoft.com/office/drawing/2014/main" id="{A75361BA-A19E-0FDA-CF07-4F657FCE2F32}"/>
              </a:ext>
            </a:extLst>
          </p:cNvPr>
          <p:cNvSpPr/>
          <p:nvPr userDrawn="1"/>
        </p:nvSpPr>
        <p:spPr>
          <a:xfrm>
            <a:off x="11427460" y="436491"/>
            <a:ext cx="104053" cy="104053"/>
          </a:xfrm>
          <a:prstGeom prst="ellipse">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85" name="Oval 284">
            <a:extLst>
              <a:ext uri="{FF2B5EF4-FFF2-40B4-BE49-F238E27FC236}">
                <a16:creationId xmlns:a16="http://schemas.microsoft.com/office/drawing/2014/main" id="{D79FDFAE-35DB-7B0D-BDA6-F33C800249D1}"/>
              </a:ext>
            </a:extLst>
          </p:cNvPr>
          <p:cNvSpPr/>
          <p:nvPr userDrawn="1"/>
        </p:nvSpPr>
        <p:spPr>
          <a:xfrm>
            <a:off x="11604618" y="436491"/>
            <a:ext cx="104053" cy="104053"/>
          </a:xfrm>
          <a:prstGeom prst="ellipse">
            <a:avLst/>
          </a:prstGeom>
          <a:noFill/>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IL" dirty="0"/>
          </a:p>
        </p:txBody>
      </p:sp>
      <p:sp>
        <p:nvSpPr>
          <p:cNvPr id="287" name="Text Placeholder 286">
            <a:extLst>
              <a:ext uri="{FF2B5EF4-FFF2-40B4-BE49-F238E27FC236}">
                <a16:creationId xmlns:a16="http://schemas.microsoft.com/office/drawing/2014/main" id="{D75F4EAF-1319-B59A-9D33-BFB1E5B5970E}"/>
              </a:ext>
            </a:extLst>
          </p:cNvPr>
          <p:cNvSpPr>
            <a:spLocks noGrp="1"/>
          </p:cNvSpPr>
          <p:nvPr>
            <p:ph type="body" sz="quarter" idx="10" hasCustomPrompt="1"/>
          </p:nvPr>
        </p:nvSpPr>
        <p:spPr>
          <a:xfrm>
            <a:off x="310243" y="297180"/>
            <a:ext cx="3943321" cy="341632"/>
          </a:xfrm>
          <a:noFill/>
        </p:spPr>
        <p:txBody>
          <a:bodyPr>
            <a:spAutoFit/>
          </a:bodyPr>
          <a:lstStyle>
            <a:lvl1pPr marL="0" indent="0" rtl="0">
              <a:buNone/>
              <a:defRPr sz="1800" b="1">
                <a:solidFill>
                  <a:schemeClr val="accent1"/>
                </a:solidFill>
              </a:defRPr>
            </a:lvl1pPr>
            <a:lvl2pPr rtl="0">
              <a:defRPr sz="1600">
                <a:solidFill>
                  <a:schemeClr val="bg1"/>
                </a:solidFill>
              </a:defRPr>
            </a:lvl2pPr>
            <a:lvl3pPr marL="914400" indent="0" rtl="0">
              <a:buNone/>
              <a:defRPr sz="1400">
                <a:solidFill>
                  <a:schemeClr val="bg1"/>
                </a:solidFill>
              </a:defRPr>
            </a:lvl3pPr>
            <a:lvl4pPr rtl="0">
              <a:defRPr sz="1200">
                <a:solidFill>
                  <a:schemeClr val="bg1"/>
                </a:solidFill>
              </a:defRPr>
            </a:lvl4pPr>
            <a:lvl5pPr rtl="0">
              <a:defRPr sz="1200">
                <a:solidFill>
                  <a:schemeClr val="bg1"/>
                </a:solidFill>
              </a:defRPr>
            </a:lvl5pPr>
          </a:lstStyle>
          <a:p>
            <a:pPr lvl="0"/>
            <a:r>
              <a:rPr lang="en-US" dirty="0">
                <a:solidFill/>
              </a:rPr>
              <a:t>Click to enter title</a:t>
            </a:r>
            <a:endParaRPr lang="en-IL" dirty="0"/>
          </a:p>
        </p:txBody>
      </p:sp>
      <p:sp>
        <p:nvSpPr>
          <p:cNvPr id="3" name="Text Placeholder 2">
            <a:extLst>
              <a:ext uri="{FF2B5EF4-FFF2-40B4-BE49-F238E27FC236}">
                <a16:creationId xmlns:a16="http://schemas.microsoft.com/office/drawing/2014/main" id="{1EC26F85-90C3-D583-D75B-4BE53435483D}"/>
              </a:ext>
            </a:extLst>
          </p:cNvPr>
          <p:cNvSpPr>
            <a:spLocks noGrp="1"/>
          </p:cNvSpPr>
          <p:nvPr>
            <p:ph type="body" sz="quarter" idx="11" hasCustomPrompt="1"/>
          </p:nvPr>
        </p:nvSpPr>
        <p:spPr>
          <a:xfrm>
            <a:off x="663787" y="2675468"/>
            <a:ext cx="1415625" cy="1822670"/>
          </a:xfrm>
          <a:noFill/>
        </p:spPr>
        <p:txBody>
          <a:bodyPr wrap="square" lIns="0" tIns="0" rIns="0" bIns="0" rtlCol="0" anchor="ctr">
            <a:noAutofit/>
          </a:bodyPr>
          <a:lstStyle>
            <a:lvl1pPr marL="0" indent="0" algn="ctr">
              <a:buNone/>
              <a:defRPr lang="en-US" sz="2400" b="1" smtClean="0">
                <a:solidFill>
                  <a:schemeClr val="accent1"/>
                </a:solidFill>
                <a:latin typeface="Arial" panose="020B0604020202020204" pitchFamily="34" charset="0"/>
                <a:cs typeface="Arial" panose="020B0604020202020204" pitchFamily="34" charset="0"/>
              </a:defRPr>
            </a:lvl1pPr>
            <a:lvl2pPr marL="228600" indent="0">
              <a:buNone/>
              <a:defRPr lang="en-US" sz="1800" smtClean="0"/>
            </a:lvl2pPr>
            <a:lvl3pPr>
              <a:defRPr lang="en-US" sz="1800" smtClean="0"/>
            </a:lvl3pPr>
            <a:lvl4pPr>
              <a:defRPr lang="en-US" smtClean="0"/>
            </a:lvl4pPr>
            <a:lvl5pPr>
              <a:defRPr lang="en-IL"/>
            </a:lvl5pPr>
          </a:lstStyle>
          <a:p>
            <a:pPr marL="0" lvl="0"/>
            <a:r>
              <a:rPr lang="en-US" dirty="0">
                <a:solidFill/>
              </a:rPr>
              <a:t>Αριθμός κλικ</a:t>
            </a:r>
          </a:p>
        </p:txBody>
      </p:sp>
      <p:sp>
        <p:nvSpPr>
          <p:cNvPr id="280" name="Text Placeholder 20">
            <a:extLst>
              <a:ext uri="{FF2B5EF4-FFF2-40B4-BE49-F238E27FC236}">
                <a16:creationId xmlns:a16="http://schemas.microsoft.com/office/drawing/2014/main" id="{6FD7C281-2131-30D1-8642-BF936335BAC1}"/>
              </a:ext>
            </a:extLst>
          </p:cNvPr>
          <p:cNvSpPr>
            <a:spLocks noGrp="1"/>
          </p:cNvSpPr>
          <p:nvPr>
            <p:ph type="body" sz="quarter" idx="12" hasCustomPrompt="1"/>
          </p:nvPr>
        </p:nvSpPr>
        <p:spPr>
          <a:xfrm>
            <a:off x="5292348" y="869756"/>
            <a:ext cx="6448041" cy="193899"/>
          </a:xfrm>
          <a:noFill/>
        </p:spPr>
        <p:txBody>
          <a:bodyPr wrap="square" lIns="0" tIns="0" rIns="0" bIns="0" rtlCol="0">
            <a:spAutoFit/>
          </a:bodyPr>
          <a:lstStyle>
            <a:lvl1pPr marL="0" indent="0">
              <a:buNone/>
              <a:defRPr lang="en-US" sz="1400" b="0" smtClean="0">
                <a:solidFill>
                  <a:schemeClr val="accent6">
                    <a:alpha val="80000"/>
                  </a:schemeClr>
                </a:solidFill>
              </a:defRPr>
            </a:lvl1pPr>
            <a:lvl2pPr>
              <a:defRPr lang="en-US" sz="1800" smtClean="0"/>
            </a:lvl2pPr>
            <a:lvl3pPr>
              <a:defRPr lang="en-US" sz="1800" smtClean="0"/>
            </a:lvl3pPr>
            <a:lvl4pPr>
              <a:defRPr lang="en-US" smtClean="0"/>
            </a:lvl4pPr>
            <a:lvl5pPr>
              <a:defRPr lang="en-IL"/>
            </a:lvl5pPr>
          </a:lstStyle>
          <a:p>
            <a:pPr marL="0" lvl="0"/>
            <a:r>
              <a:rPr lang="en-US" dirty="0">
                <a:solidFill/>
              </a:rPr>
              <a:t>Από: Click to edit</a:t>
            </a:r>
          </a:p>
        </p:txBody>
      </p:sp>
      <p:sp>
        <p:nvSpPr>
          <p:cNvPr id="282" name="Text Placeholder 20">
            <a:extLst>
              <a:ext uri="{FF2B5EF4-FFF2-40B4-BE49-F238E27FC236}">
                <a16:creationId xmlns:a16="http://schemas.microsoft.com/office/drawing/2014/main" id="{4B98CD7C-AC1D-40E4-6F58-58A9C72C6AE9}"/>
              </a:ext>
            </a:extLst>
          </p:cNvPr>
          <p:cNvSpPr>
            <a:spLocks noGrp="1"/>
          </p:cNvSpPr>
          <p:nvPr>
            <p:ph type="body" sz="quarter" idx="13" hasCustomPrompt="1"/>
          </p:nvPr>
        </p:nvSpPr>
        <p:spPr>
          <a:xfrm>
            <a:off x="5292348" y="1280401"/>
            <a:ext cx="6448041" cy="193899"/>
          </a:xfrm>
          <a:noFill/>
        </p:spPr>
        <p:txBody>
          <a:bodyPr wrap="square" lIns="0" tIns="0" rIns="0" bIns="0" rtlCol="0">
            <a:spAutoFit/>
          </a:bodyPr>
          <a:lstStyle>
            <a:lvl1pPr marL="0" indent="0" rtl="0">
              <a:buNone/>
              <a:defRPr lang="en-US" sz="1400" b="0" smtClean="0">
                <a:solidFill>
                  <a:schemeClr val="accent6">
                    <a:alpha val="80000"/>
                  </a:schemeClr>
                </a:solidFill>
              </a:defRPr>
            </a:lvl1pPr>
            <a:lvl2pPr>
              <a:defRPr lang="en-US" sz="1800" smtClean="0"/>
            </a:lvl2pPr>
            <a:lvl3pPr>
              <a:defRPr lang="en-US" sz="1800" smtClean="0"/>
            </a:lvl3pPr>
            <a:lvl4pPr>
              <a:defRPr lang="en-US" smtClean="0"/>
            </a:lvl4pPr>
            <a:lvl5pPr>
              <a:defRPr lang="en-IL"/>
            </a:lvl5pPr>
          </a:lstStyle>
          <a:p>
            <a:pPr marL="0" lvl="0"/>
            <a:r>
              <a:rPr lang="en-US" dirty="0">
                <a:solidFill/>
              </a:rPr>
              <a:t>Θέμα: Edit</a:t>
            </a:r>
          </a:p>
        </p:txBody>
      </p:sp>
      <p:grpSp>
        <p:nvGrpSpPr>
          <p:cNvPr id="2" name="Group 1">
            <a:extLst>
              <a:ext uri="{FF2B5EF4-FFF2-40B4-BE49-F238E27FC236}">
                <a16:creationId xmlns:a16="http://schemas.microsoft.com/office/drawing/2014/main" id="{7018E201-40E7-79B0-ED24-8174D07284B3}"/>
              </a:ext>
            </a:extLst>
          </p:cNvPr>
          <p:cNvGrpSpPr/>
          <p:nvPr userDrawn="1"/>
        </p:nvGrpSpPr>
        <p:grpSpPr>
          <a:xfrm>
            <a:off x="127887" y="6595681"/>
            <a:ext cx="1307479" cy="138499"/>
            <a:chOff x="127887" y="6410410"/>
            <a:chExt cx="1307479" cy="138499"/>
          </a:xfrm>
        </p:grpSpPr>
        <p:pic>
          <p:nvPicPr>
            <p:cNvPr id="4" name="Picture 3" descr="A blue and black logo&#10;&#10;Description automatically generated">
              <a:extLst>
                <a:ext uri="{FF2B5EF4-FFF2-40B4-BE49-F238E27FC236}">
                  <a16:creationId xmlns:a16="http://schemas.microsoft.com/office/drawing/2014/main" id="{C83914EF-E819-32E7-F4C8-CC7FE52B7C41}"/>
                </a:ext>
              </a:extLst>
            </p:cNvPr>
            <p:cNvPicPr>
              <a:picLocks noChangeAspect="1"/>
            </p:cNvPicPr>
            <p:nvPr userDrawn="1"/>
          </p:nvPicPr>
          <p:blipFill>
            <a:blip r:embed="rId4">
              <a:alphaModFix amt="70000"/>
              <a:extLst>
                <a:ext uri="{28A0092B-C50C-407E-A947-70E740481C1C}">
                  <a14:useLocalDpi xmlns:a14="http://schemas.microsoft.com/office/drawing/2010/main" val="0"/>
                </a:ext>
              </a:extLst>
            </a:blip>
            <a:stretch>
              <a:fillRect/>
            </a:stretch>
          </p:blipFill>
          <p:spPr>
            <a:xfrm>
              <a:off x="790796" y="6421406"/>
              <a:ext cx="644570" cy="116507"/>
            </a:xfrm>
            <a:prstGeom prst="rect">
              <a:avLst/>
            </a:prstGeom>
          </p:spPr>
        </p:pic>
        <p:sp>
          <p:nvSpPr>
            <p:cNvPr id="6" name="TextBox 5">
              <a:extLst>
                <a:ext uri="{FF2B5EF4-FFF2-40B4-BE49-F238E27FC236}">
                  <a16:creationId xmlns:a16="http://schemas.microsoft.com/office/drawing/2014/main" id="{1982F36A-5697-B7F2-2F9B-E1921E3A6404}"/>
                </a:ext>
              </a:extLst>
            </p:cNvPr>
            <p:cNvSpPr txBox="1"/>
            <p:nvPr userDrawn="1"/>
          </p:nvSpPr>
          <p:spPr>
            <a:xfrm>
              <a:off x="127887" y="6410410"/>
              <a:ext cx="609141" cy="138499"/>
            </a:xfrm>
            <a:prstGeom prst="rect">
              <a:avLst/>
            </a:prstGeom>
            <a:noFill/>
          </p:spPr>
          <p:txBody>
            <a:bodyPr wrap="none" lIns="0" tIns="0" rIns="0" bIns="0" rtlCol="0">
              <a:spAutoFit/>
            </a:bodyPr>
            <a:lstStyle/>
            <a:p>
              <a:pPr rtl="0"/>
              <a:r>
                <a:rPr lang="en-US" sz="900" dirty="0">
                  <a:solidFill>
                    <a:sysClr val="windowText" lastClr="000000">
                      <a:alpha val="70000"/>
                    </a:sysClr>
                  </a:solidFill>
                </a:rPr>
                <a:t>Powered by</a:t>
              </a:r>
              <a:endParaRPr lang="en-IL" sz="900" dirty="0">
                <a:solidFill>
                  <a:sysClr val="windowText" lastClr="000000">
                    <a:alpha val="70000"/>
                  </a:sysClr>
                </a:solidFill>
              </a:endParaRPr>
            </a:p>
          </p:txBody>
        </p:sp>
      </p:grpSp>
      <p:sp>
        <p:nvSpPr>
          <p:cNvPr id="9" name="Picture Placeholder 8">
            <a:extLst>
              <a:ext uri="{FF2B5EF4-FFF2-40B4-BE49-F238E27FC236}">
                <a16:creationId xmlns:a16="http://schemas.microsoft.com/office/drawing/2014/main" id="{79FEF26C-7A58-E7BF-F694-140F07C65DB0}"/>
              </a:ext>
            </a:extLst>
          </p:cNvPr>
          <p:cNvSpPr>
            <a:spLocks noGrp="1"/>
          </p:cNvSpPr>
          <p:nvPr>
            <p:ph type="pic" sz="quarter" idx="14"/>
          </p:nvPr>
        </p:nvSpPr>
        <p:spPr>
          <a:xfrm>
            <a:off x="5114925" y="1619250"/>
            <a:ext cx="6626225" cy="4830763"/>
          </a:xfrm>
        </p:spPr>
        <p:txBody>
          <a:bodyPr/>
          <a:lstStyle/>
          <a:p>
            <a:endParaRPr lang="en-UA" dirty="0"/>
          </a:p>
        </p:txBody>
      </p:sp>
    </p:spTree>
    <p:extLst>
      <p:ext uri="{BB962C8B-B14F-4D97-AF65-F5344CB8AC3E}">
        <p14:creationId xmlns:p14="http://schemas.microsoft.com/office/powerpoint/2010/main" val="22724453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raining Effectiveness">
    <p:spTree>
      <p:nvGrpSpPr>
        <p:cNvPr id="1" name=""/>
        <p:cNvGrpSpPr/>
        <p:nvPr/>
      </p:nvGrpSpPr>
      <p:grpSpPr>
        <a:xfrm>
          <a:off x="0" y="0"/>
          <a:ext cx="0" cy="0"/>
          <a:chOff x="0" y="0"/>
          <a:chExt cx="0" cy="0"/>
        </a:xfrm>
      </p:grpSpPr>
      <p:pic>
        <p:nvPicPr>
          <p:cNvPr id="7" name="Picture 6" descr="A group of black cubes&#10;&#10;Description automatically generated with low confidence">
            <a:extLst>
              <a:ext uri="{FF2B5EF4-FFF2-40B4-BE49-F238E27FC236}">
                <a16:creationId xmlns:a16="http://schemas.microsoft.com/office/drawing/2014/main" id="{70C50626-9302-D3B6-5ABF-E63695631780}"/>
              </a:ext>
            </a:extLst>
          </p:cNvPr>
          <p:cNvPicPr>
            <a:picLocks noChangeAspect="1"/>
          </p:cNvPicPr>
          <p:nvPr userDrawn="1"/>
        </p:nvPicPr>
        <p:blipFill rotWithShape="1">
          <a:blip r:embed="rId2" cstate="email">
            <a:alphaModFix/>
            <a:extLst>
              <a:ext uri="{28A0092B-C50C-407E-A947-70E740481C1C}">
                <a14:useLocalDpi xmlns:a14="http://schemas.microsoft.com/office/drawing/2010/main" val="0"/>
              </a:ext>
            </a:extLst>
          </a:blip>
          <a:srcRect/>
          <a:stretch/>
        </p:blipFill>
        <p:spPr>
          <a:xfrm>
            <a:off x="0" y="0"/>
            <a:ext cx="12192000" cy="1240971"/>
          </a:xfrm>
          <a:prstGeom prst="rect">
            <a:avLst/>
          </a:prstGeom>
        </p:spPr>
      </p:pic>
      <p:sp>
        <p:nvSpPr>
          <p:cNvPr id="16" name="Rectangle 15">
            <a:extLst>
              <a:ext uri="{FF2B5EF4-FFF2-40B4-BE49-F238E27FC236}">
                <a16:creationId xmlns:a16="http://schemas.microsoft.com/office/drawing/2014/main" id="{45926FB9-77C3-95BB-EEB5-0A937E1C7BD3}"/>
              </a:ext>
            </a:extLst>
          </p:cNvPr>
          <p:cNvSpPr/>
          <p:nvPr userDrawn="1"/>
        </p:nvSpPr>
        <p:spPr>
          <a:xfrm>
            <a:off x="1" y="0"/>
            <a:ext cx="12192000" cy="1358537"/>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dirty="0"/>
          </a:p>
        </p:txBody>
      </p:sp>
      <p:pic>
        <p:nvPicPr>
          <p:cNvPr id="18" name="Graphic 17">
            <a:extLst>
              <a:ext uri="{FF2B5EF4-FFF2-40B4-BE49-F238E27FC236}">
                <a16:creationId xmlns:a16="http://schemas.microsoft.com/office/drawing/2014/main" id="{113C0065-DFA2-91B8-3A94-9300B2A857F9}"/>
              </a:ext>
            </a:extLst>
          </p:cNvPr>
          <p:cNvPicPr>
            <a:picLocks noChangeAspect="1"/>
          </p:cNvPicPr>
          <p:nvPr userDrawn="1"/>
        </p:nvPicPr>
        <p:blipFill>
          <a:blip r:embed="rId3" cstate="email">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102350" y="500268"/>
            <a:ext cx="6089650" cy="120525"/>
          </a:xfrm>
          <a:prstGeom prst="rect">
            <a:avLst/>
          </a:prstGeom>
        </p:spPr>
      </p:pic>
      <p:grpSp>
        <p:nvGrpSpPr>
          <p:cNvPr id="2" name="Group 1">
            <a:extLst>
              <a:ext uri="{FF2B5EF4-FFF2-40B4-BE49-F238E27FC236}">
                <a16:creationId xmlns:a16="http://schemas.microsoft.com/office/drawing/2014/main" id="{064F9E2C-8B34-34CB-B8EF-AC9CE5F30A42}"/>
              </a:ext>
            </a:extLst>
          </p:cNvPr>
          <p:cNvGrpSpPr/>
          <p:nvPr userDrawn="1"/>
        </p:nvGrpSpPr>
        <p:grpSpPr>
          <a:xfrm>
            <a:off x="10795887" y="111635"/>
            <a:ext cx="1307479" cy="138499"/>
            <a:chOff x="127887" y="6613435"/>
            <a:chExt cx="1307479" cy="138499"/>
          </a:xfrm>
        </p:grpSpPr>
        <p:sp>
          <p:nvSpPr>
            <p:cNvPr id="3" name="TextBox 2">
              <a:extLst>
                <a:ext uri="{FF2B5EF4-FFF2-40B4-BE49-F238E27FC236}">
                  <a16:creationId xmlns:a16="http://schemas.microsoft.com/office/drawing/2014/main" id="{ACA4A50F-199E-AD38-3F44-C6ECE90C7FF3}"/>
                </a:ext>
              </a:extLst>
            </p:cNvPr>
            <p:cNvSpPr txBox="1"/>
            <p:nvPr userDrawn="1"/>
          </p:nvSpPr>
          <p:spPr>
            <a:xfrm>
              <a:off x="127887" y="6613435"/>
              <a:ext cx="609141" cy="138499"/>
            </a:xfrm>
            <a:prstGeom prst="rect">
              <a:avLst/>
            </a:prstGeom>
            <a:noFill/>
          </p:spPr>
          <p:txBody>
            <a:bodyPr wrap="none" lIns="0" tIns="0" rIns="0" bIns="0" rtlCol="0">
              <a:spAutoFit/>
            </a:bodyPr>
            <a:lstStyle/>
            <a:p>
              <a:r>
                <a:rPr lang="en-US" sz="900" dirty="0">
                  <a:solidFill>
                    <a:schemeClr val="bg1">
                      <a:alpha val="70000"/>
                    </a:schemeClr>
                  </a:solidFill>
                </a:rPr>
                <a:t>Powered by</a:t>
              </a:r>
              <a:endParaRPr lang="en-IL" sz="900" dirty="0">
                <a:solidFill>
                  <a:schemeClr val="bg1">
                    <a:alpha val="70000"/>
                  </a:schemeClr>
                </a:solidFill>
              </a:endParaRPr>
            </a:p>
          </p:txBody>
        </p:sp>
        <p:pic>
          <p:nvPicPr>
            <p:cNvPr id="4" name="Picture 3" descr="A white text on a black background&#10;&#10;Description automatically generated">
              <a:extLst>
                <a:ext uri="{FF2B5EF4-FFF2-40B4-BE49-F238E27FC236}">
                  <a16:creationId xmlns:a16="http://schemas.microsoft.com/office/drawing/2014/main" id="{D8888CA0-85F8-9130-4392-3919DAB513FA}"/>
                </a:ext>
              </a:extLst>
            </p:cNvPr>
            <p:cNvPicPr>
              <a:picLocks noChangeAspect="1"/>
            </p:cNvPicPr>
            <p:nvPr userDrawn="1"/>
          </p:nvPicPr>
          <p:blipFill>
            <a:blip r:embed="rId5">
              <a:alphaModFix amt="70000"/>
              <a:extLst>
                <a:ext uri="{28A0092B-C50C-407E-A947-70E740481C1C}">
                  <a14:useLocalDpi xmlns:a14="http://schemas.microsoft.com/office/drawing/2010/main" val="0"/>
                </a:ext>
              </a:extLst>
            </a:blip>
            <a:stretch>
              <a:fillRect/>
            </a:stretch>
          </p:blipFill>
          <p:spPr>
            <a:xfrm>
              <a:off x="790796" y="6624301"/>
              <a:ext cx="644570" cy="116766"/>
            </a:xfrm>
            <a:prstGeom prst="rect">
              <a:avLst/>
            </a:prstGeom>
          </p:spPr>
        </p:pic>
      </p:grpSp>
    </p:spTree>
    <p:extLst>
      <p:ext uri="{BB962C8B-B14F-4D97-AF65-F5344CB8AC3E}">
        <p14:creationId xmlns:p14="http://schemas.microsoft.com/office/powerpoint/2010/main" val="120676756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1D6ED70-2A3A-1155-18F9-B29D8E2547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C2A70814-FDA7-A70C-CDAE-42F2826917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0D76C6E-902A-4D88-7CE7-3F94FB2A1A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CA7F0-E4F2-4057-B6CC-83CCB348E749}" type="datetimeFigureOut">
              <a:rPr lang="en-IL" smtClean="0"/>
              <a:t>11/12/2024</a:t>
            </a:fld>
            <a:endParaRPr lang="en-IL"/>
          </a:p>
        </p:txBody>
      </p:sp>
      <p:sp>
        <p:nvSpPr>
          <p:cNvPr id="5" name="Footer Placeholder 4">
            <a:extLst>
              <a:ext uri="{FF2B5EF4-FFF2-40B4-BE49-F238E27FC236}">
                <a16:creationId xmlns:a16="http://schemas.microsoft.com/office/drawing/2014/main" id="{C7C11474-8CB8-A4C0-0642-066DA63D65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0C863994-7024-0FD4-C956-28577721C9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651FD4-FA82-4CC1-B961-9236D8CA6F8A}" type="slidenum">
              <a:rPr lang="en-IL" smtClean="0"/>
              <a:t>‹#›</a:t>
            </a:fld>
            <a:endParaRPr lang="en-IL"/>
          </a:p>
        </p:txBody>
      </p:sp>
    </p:spTree>
    <p:extLst>
      <p:ext uri="{BB962C8B-B14F-4D97-AF65-F5344CB8AC3E}">
        <p14:creationId xmlns:p14="http://schemas.microsoft.com/office/powerpoint/2010/main" val="3798036166"/>
      </p:ext>
    </p:extLst>
  </p:cSld>
  <p:clrMap bg1="lt1" tx1="dk1" bg2="lt2" tx2="dk2" accent1="accent1" accent2="accent2" accent3="accent3" accent4="accent4" accent5="accent5" accent6="accent6" hlink="hlink" folHlink="folHlink"/>
  <p:sldLayoutIdLst>
    <p:sldLayoutId id="2147483653" r:id="rId1"/>
    <p:sldLayoutId id="2147483652" r:id="rId2"/>
    <p:sldLayoutId id="2147483654" r:id="rId3"/>
    <p:sldLayoutId id="2147483655" r:id="rId4"/>
    <p:sldLayoutId id="2147483656" r:id="rId5"/>
    <p:sldLayoutId id="2147483657" r:id="rId6"/>
    <p:sldLayoutId id="2147483681" r:id="rId7"/>
    <p:sldLayoutId id="2147483651" r:id="rId8"/>
    <p:sldLayoutId id="2147483660" r:id="rId9"/>
    <p:sldLayoutId id="2147483676" r:id="rId10"/>
    <p:sldLayoutId id="2147483677" r:id="rId11"/>
    <p:sldLayoutId id="2147483678" r:id="rId12"/>
    <p:sldLayoutId id="2147483679" r:id="rId13"/>
    <p:sldLayoutId id="2147483680" r:id="rId14"/>
    <p:sldLayoutId id="2147483673" r:id="rId15"/>
    <p:sldLayoutId id="2147483674" r:id="rId16"/>
    <p:sldLayoutId id="2147483675" r:id="rId17"/>
    <p:sldLayoutId id="2147483683"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chart" Target="../charts/char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chart" Target="../charts/char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chart" Target="../charts/chart6.xml"/><Relationship Id="rId4" Type="http://schemas.openxmlformats.org/officeDocument/2006/relationships/image" Target="../media/image3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chart" Target="../charts/chart7.xml"/><Relationship Id="rId4" Type="http://schemas.openxmlformats.org/officeDocument/2006/relationships/image" Target="../media/image4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chart" Target="../charts/chart8.xml"/><Relationship Id="rId4" Type="http://schemas.openxmlformats.org/officeDocument/2006/relationships/image" Target="../media/image4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chart" Target="../charts/chart9.xml"/><Relationship Id="rId4" Type="http://schemas.openxmlformats.org/officeDocument/2006/relationships/chart" Target="../charts/chart10.xml"/><Relationship Id="rId5" Type="http://schemas.openxmlformats.org/officeDocument/2006/relationships/chart" Target="../charts/char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 Id="rId3" Type="http://schemas.openxmlformats.org/officeDocument/2006/relationships/chart" Target="../charts/chart12.xml"/><Relationship Id="rId4" Type="http://schemas.openxmlformats.org/officeDocument/2006/relationships/chart" Target="../charts/char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chart" Target="../charts/char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chart" Target="../charts/char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chart" Target="../charts/chart16.xml"/><Relationship Id="rId4" Type="http://schemas.openxmlformats.org/officeDocument/2006/relationships/chart" Target="../charts/char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 Id="rId3" Type="http://schemas.openxmlformats.org/officeDocument/2006/relationships/chart" Target="../charts/char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chart" Target="../charts/char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chart" Target="../charts/char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chart" Target="../charts/chart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chart" Target="../charts/chart2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chart" Target="../charts/char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chart" Target="../charts/char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chart" Target="../charts/chart1.xml"/><Relationship Id="rId4" Type="http://schemas.openxmlformats.org/officeDocument/2006/relationships/image" Target="../media/image36.png"/><Relationship Id="rId5" Type="http://schemas.openxmlformats.org/officeDocument/2006/relationships/image" Target="../media/image37.png"/><Relationship Id="rId6" Type="http://schemas.openxmlformats.org/officeDocument/2006/relationships/image" Target="../media/image3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chart" Target="../charts/char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chart" Target="../charts/chart3.xml"/></Relationships>
</file>

<file path=ppt/slides/slide1.xml><?xml version="1.0" encoding="utf-8"?>
<p:sld xmlns:a="http://schemas.openxmlformats.org/drawingml/2006/main" xmlns:r="http://schemas.openxmlformats.org/officeDocument/2006/relationships" xmlns:p="http://schemas.openxmlformats.org/presentationml/2006/main">
  <p:cSld name="titl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100691D-7F30-1577-295A-E4D99A9C8AE7}"/>
              </a:ext>
            </a:extLst>
          </p:cNvPr>
          <p:cNvSpPr txBox="1"/>
          <p:nvPr/>
        </p:nvSpPr>
        <p:spPr>
          <a:xfrm>
            <a:off x="353296" y="646610"/>
            <a:ext cx="7822800" cy="5820557"/>
          </a:xfrm>
          <a:prstGeom prst="rect">
            <a:avLst/>
          </a:prstGeom>
          <a:noFill/>
        </p:spPr>
        <p:txBody>
          <a:bodyPr wrap="square" lIns="0" tIns="0" rIns="0" bIns="0" rtlCol="0">
            <a:noAutofit/>
          </a:bodyPr>
          <a:lstStyle/>
          <a:p>
            <a:pPr>
              <a:lnSpc>
                <a:spcPts val="12500"/>
              </a:lnSpc>
            </a:pPr>
            <a:r>
              <a:rPr lang="en-US" sz="6000" b="1" dirty="0">
                <a:solidFill>
                  <a:schemeClr val="bg1"/>
                </a:solidFill>
              </a:rPr>
              <a:t>Πρόοδος εκπαίδευσης κυβερνοασφάλειας</a:t>
            </a:r>
            <a:endParaRPr lang="en-IL" sz="6000" b="1" dirty="0">
              <a:solidFill>
                <a:schemeClr val="bg1"/>
              </a:solidFill>
            </a:endParaRPr>
          </a:p>
        </p:txBody>
      </p:sp>
      <p:sp>
        <p:nvSpPr>
          <p:cNvPr id="32" name="TextBox 31">
            <a:extLst>
              <a:ext uri="{FF2B5EF4-FFF2-40B4-BE49-F238E27FC236}">
                <a16:creationId xmlns:a16="http://schemas.microsoft.com/office/drawing/2014/main" id="{FE711FB1-9090-D286-186C-661DD871CB0C}"/>
              </a:ext>
            </a:extLst>
          </p:cNvPr>
          <p:cNvSpPr txBox="1"/>
          <p:nvPr/>
        </p:nvSpPr>
        <p:spPr>
          <a:xfrm>
            <a:off x="8979084" y="5100893"/>
            <a:ext cx="3009716" cy="875033"/>
          </a:xfrm>
          <a:prstGeom prst="rect">
            <a:avLst/>
          </a:prstGeom>
          <a:noFill/>
        </p:spPr>
        <p:txBody>
          <a:bodyPr wrap="square" lIns="0" tIns="0" rIns="0" bIns="0" rtlCol="0">
            <a:noAutofit/>
          </a:bodyPr>
          <a:lstStyle/>
          <a:p>
            <a:r>
              <a:rPr lang="en-US" sz="2400" b="1" dirty="0">
                <a:solidFill>
                  <a:schemeClr val="accent1"/>
                </a:solidFill>
              </a:rPr>
              <a:t>Pancreta Bank</a:t>
            </a:r>
            <a:r>
              <a:rPr lang="en-US" sz="2400" b="1" dirty="0" err="1">
                <a:solidFill>
                  <a:schemeClr val="accent1"/>
                </a:solidFill>
              </a:rPr>
              <a:t/>
            </a:r>
            <a:r>
              <a:rPr lang="en-US" sz="2400" b="1" dirty="0">
                <a:solidFill>
                  <a:schemeClr val="accent1"/>
                </a:solidFill>
              </a:rPr>
              <a:t/>
            </a:r>
          </a:p>
          <a:p>
            <a:r>
              <a:rPr lang="en-US" sz="1100" b="1" dirty="0">
                <a:solidFill>
                  <a:schemeClr val="accent6"/>
                </a:solidFill>
              </a:rPr>
              <a:t>February, 2025</a:t>
            </a:r>
            <a:r>
              <a:rPr lang="en-US" sz="1100" b="1" dirty="0" err="1">
                <a:solidFill>
                  <a:schemeClr val="accent6"/>
                </a:solidFill>
              </a:rPr>
              <a:t/>
            </a:r>
            <a:r>
              <a:rPr lang="en-US" sz="1100" b="1" dirty="0">
                <a:solidFill>
                  <a:schemeClr val="accent6"/>
                </a:solidFill>
              </a:rPr>
              <a:t/>
            </a:r>
            <a:endParaRPr lang="en-IL" sz="1100" b="1" dirty="0">
              <a:solidFill>
                <a:schemeClr val="accent6"/>
              </a:solidFill>
            </a:endParaRPr>
          </a:p>
        </p:txBody>
      </p:sp>
      <p:pic>
        <p:nvPicPr>
          <p:cNvPr id="2" name="customer_logo" descr="image.png"/>
          <p:cNvPicPr>
            <a:picLocks noChangeAspect="1"/>
          </p:cNvPicPr>
          <p:nvPr>
            <p:ph type="pic" sz="quarter" idx="10"/>
          </p:nvPr>
        </p:nvPicPr>
        <p:blipFill>
          <a:blip r:embed="rId3"/>
          <a:stretch>
            <a:fillRect/>
          </a:stretch>
        </p:blipFill>
        <p:spPr>
          <a:xfrm>
            <a:off x="8979083" y="175357"/>
            <a:ext cx="2859619" cy="306709"/>
          </a:xfrm>
          <a:prstGeom prst="rect">
            <a:avLst/>
          </a:prstGeom>
        </p:spPr>
      </p:pic>
    </p:spTree>
    <p:extLst>
      <p:ext uri="{BB962C8B-B14F-4D97-AF65-F5344CB8AC3E}">
        <p14:creationId xmlns:p14="http://schemas.microsoft.com/office/powerpoint/2010/main" val="2309117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department_vulnerability_declining_performance">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3EB0A2C9-1D31-7A23-B489-D102D6ED2EA5}"/>
              </a:ext>
            </a:extLst>
          </p:cNvPr>
          <p:cNvSpPr>
            <a:spLocks noGrp="1"/>
          </p:cNvSpPr>
          <p:nvPr>
            <p:ph type="body" sz="quarter" idx="11"/>
          </p:nvPr>
        </p:nvSpPr>
        <p:spPr>
          <a:xfrm>
            <a:off x="5175842" y="1088100"/>
            <a:ext cx="6678701" cy="221599"/>
          </a:xfrm>
        </p:spPr>
        <p:txBody>
          <a:bodyPr/>
          <a:lstStyle/>
          <a:p>
            <a:r>
              <a:rPr lang="en-US" dirty="0">
                <a:solidFill/>
              </a:rPr>
              <a:t>Αύξηση ποσοστού κλικ σε σύγκριση με την προηγούμενη περίοδο</a:t>
            </a:r>
            <a:endParaRPr lang="en-IL" dirty="0"/>
          </a:p>
        </p:txBody>
      </p:sp>
      <p:graphicFrame>
        <p:nvGraphicFramePr>
          <p:cNvPr id="4" name="department_vulnerability_declining_performance">
            <a:extLst>
              <a:ext uri="{FF2B5EF4-FFF2-40B4-BE49-F238E27FC236}">
                <a16:creationId xmlns:a16="http://schemas.microsoft.com/office/drawing/2014/main" id="{BE2BA980-1655-1822-1382-2C13E45E88C9}"/>
              </a:ext>
            </a:extLst>
          </p:cNvPr>
          <p:cNvGraphicFramePr/>
          <p:nvPr/>
        </p:nvGraphicFramePr>
        <p:xfrm>
          <a:off x="3428999" y="1397727"/>
          <a:ext cx="8425545" cy="5003208"/>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217267C8-5C7D-4CAA-A5DD-526F425B664F}"/>
              </a:ext>
            </a:extLst>
          </p:cNvPr>
          <p:cNvSpPr txBox="1"/>
          <p:nvPr/>
        </p:nvSpPr>
        <p:spPr>
          <a:xfrm>
            <a:off x="527524" y="345943"/>
            <a:ext cx="11327019" cy="369332"/>
          </a:xfrm>
          <a:prstGeom prst="rect">
            <a:avLst/>
          </a:prstGeom>
          <a:noFill/>
        </p:spPr>
        <p:txBody>
          <a:bodyPr wrap="square" lIns="0" tIns="0" rIns="0" bIns="0" rtlCol="0">
            <a:noAutofit/>
          </a:bodyPr>
          <a:lstStyle/>
          <a:p>
            <a:r>
              <a:rPr lang="en-US" sz="2400" b="1" dirty="0">
                <a:solidFill>
                  <a:schemeClr val="accent1"/>
                </a:solidFill>
              </a:rPr>
              <a:t>Τμήματα σε αυξανόμενο κίνδυνο</a:t>
            </a:r>
            <a:endParaRPr lang="en-IL" sz="2400" b="1" dirty="0">
              <a:solidFill>
                <a:schemeClr val="accent1"/>
              </a:solidFill>
            </a:endParaRPr>
          </a:p>
        </p:txBody>
      </p:sp>
    </p:spTree>
    <p:extLst>
      <p:ext uri="{BB962C8B-B14F-4D97-AF65-F5344CB8AC3E}">
        <p14:creationId xmlns:p14="http://schemas.microsoft.com/office/powerpoint/2010/main" val="1860895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notable_fishing_simulation_title">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1A45238-73E4-0052-E9AD-79034C856E28}"/>
              </a:ext>
            </a:extLst>
          </p:cNvPr>
          <p:cNvSpPr txBox="1"/>
          <p:nvPr/>
        </p:nvSpPr>
        <p:spPr>
          <a:xfrm>
            <a:off x="3059708" y="1389415"/>
            <a:ext cx="5580000" cy="677108"/>
          </a:xfrm>
          <a:prstGeom prst="rect">
            <a:avLst/>
          </a:prstGeom>
          <a:noFill/>
        </p:spPr>
        <p:txBody>
          <a:bodyPr vert="horz" wrap="square" lIns="0" tIns="0" rIns="0" bIns="0" rtlCol="0">
            <a:spAutoFit/>
          </a:bodyPr>
          <a:lstStyle>
            <a:lvl1pPr indent="0">
              <a:lnSpc>
                <a:spcPct val="100000"/>
              </a:lnSpc>
              <a:spcBef>
                <a:spcPts val="1000"/>
              </a:spcBef>
              <a:buFont typeface="Arial" panose="020B0604020202020204" pitchFamily="34" charset="0"/>
              <a:buNone/>
              <a:defRPr lang="en-US" sz="4400" b="1" smtClean="0">
                <a:solidFill>
                  <a:schemeClr val="tx1">
                    <a:lumMod val="75000"/>
                    <a:lumOff val="25000"/>
                  </a:schemeClr>
                </a:solidFill>
              </a:defRPr>
            </a:lvl1pPr>
            <a:lvl2pPr marL="685800" indent="-228600">
              <a:lnSpc>
                <a:spcPct val="90000"/>
              </a:lnSpc>
              <a:spcBef>
                <a:spcPts val="500"/>
              </a:spcBef>
              <a:buFont typeface="Arial" panose="020B0604020202020204" pitchFamily="34" charset="0"/>
              <a:buChar char="•"/>
              <a:defRPr lang="en-US" smtClean="0"/>
            </a:lvl2pPr>
            <a:lvl3pPr marL="1143000" indent="-228600">
              <a:lnSpc>
                <a:spcPct val="90000"/>
              </a:lnSpc>
              <a:spcBef>
                <a:spcPts val="500"/>
              </a:spcBef>
              <a:buFont typeface="Arial" panose="020B0604020202020204" pitchFamily="34" charset="0"/>
              <a:buChar char="•"/>
              <a:defRPr lang="en-US" smtClean="0"/>
            </a:lvl3pPr>
            <a:lvl4pPr marL="1600200" indent="-228600">
              <a:lnSpc>
                <a:spcPct val="90000"/>
              </a:lnSpc>
              <a:spcBef>
                <a:spcPts val="500"/>
              </a:spcBef>
              <a:buFont typeface="Arial" panose="020B0604020202020204" pitchFamily="34" charset="0"/>
              <a:buChar char="•"/>
              <a:defRPr lang="en-US" smtClean="0"/>
            </a:lvl4pPr>
            <a:lvl5pPr marL="2057400" indent="-228600">
              <a:lnSpc>
                <a:spcPct val="90000"/>
              </a:lnSpc>
              <a:spcBef>
                <a:spcPts val="500"/>
              </a:spcBef>
              <a:buFont typeface="Arial" panose="020B0604020202020204" pitchFamily="34" charset="0"/>
              <a:buChar char="•"/>
              <a:defRPr lang="en-IL"/>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accent1"/>
                </a:solidFill>
              </a:rPr>
              <a:t>Αξιοσημείωτα παραδείγματα εκπαίδευσης</a:t>
            </a:r>
            <a:endParaRPr lang="en-IL" dirty="0">
              <a:solidFill>
                <a:schemeClr val="accent1"/>
              </a:solidFill>
            </a:endParaRPr>
          </a:p>
        </p:txBody>
      </p:sp>
      <p:sp>
        <p:nvSpPr>
          <p:cNvPr id="6" name="TextBox 5">
            <a:extLst>
              <a:ext uri="{FF2B5EF4-FFF2-40B4-BE49-F238E27FC236}">
                <a16:creationId xmlns:a16="http://schemas.microsoft.com/office/drawing/2014/main" id="{993C59E9-B7D9-2E9E-FB6C-0AAC15E04C52}"/>
              </a:ext>
            </a:extLst>
          </p:cNvPr>
          <p:cNvSpPr txBox="1"/>
          <p:nvPr/>
        </p:nvSpPr>
        <p:spPr>
          <a:xfrm>
            <a:off x="3059708" y="3898850"/>
            <a:ext cx="4576207" cy="367005"/>
          </a:xfrm>
          <a:prstGeom prst="rect">
            <a:avLst/>
          </a:prstGeom>
          <a:solidFill>
            <a:schemeClr val="accent1"/>
          </a:solidFill>
          <a:ln>
            <a:noFill/>
          </a:ln>
        </p:spPr>
        <p:txBody>
          <a:bodyPr vert="horz" wrap="none" lIns="180000" tIns="72000" rIns="180000" bIns="72000" rtlCol="0" anchor="ctr">
            <a:spAutoFit/>
          </a:bodyPr>
          <a:lstStyle>
            <a:lvl1pPr indent="0">
              <a:lnSpc>
                <a:spcPct val="90000"/>
              </a:lnSpc>
              <a:spcBef>
                <a:spcPts val="1000"/>
              </a:spcBef>
              <a:buFont typeface="Arial" panose="020B0604020202020204" pitchFamily="34" charset="0"/>
              <a:buNone/>
              <a:defRPr lang="en-US" sz="1600" dirty="0">
                <a:solidFill>
                  <a:schemeClr val="lt1"/>
                </a:solidFill>
              </a:defRPr>
            </a:lvl1pPr>
            <a:lvl2pPr marL="685800" indent="-228600">
              <a:lnSpc>
                <a:spcPct val="90000"/>
              </a:lnSpc>
              <a:spcBef>
                <a:spcPts val="500"/>
              </a:spcBef>
              <a:buFont typeface="Arial" panose="020B0604020202020204" pitchFamily="34" charset="0"/>
              <a:buChar char="•"/>
              <a:defRPr sz="2400">
                <a:solidFill>
                  <a:schemeClr val="lt1"/>
                </a:solidFill>
              </a:defRPr>
            </a:lvl2pPr>
            <a:lvl3pPr marL="1143000" indent="-228600">
              <a:lnSpc>
                <a:spcPct val="90000"/>
              </a:lnSpc>
              <a:spcBef>
                <a:spcPts val="500"/>
              </a:spcBef>
              <a:buFont typeface="Arial" panose="020B0604020202020204" pitchFamily="34" charset="0"/>
              <a:buChar char="•"/>
              <a:defRPr sz="2000">
                <a:solidFill>
                  <a:schemeClr val="lt1"/>
                </a:solidFill>
              </a:defRPr>
            </a:lvl3pPr>
            <a:lvl4pPr marL="1600200" indent="-228600">
              <a:lnSpc>
                <a:spcPct val="90000"/>
              </a:lnSpc>
              <a:spcBef>
                <a:spcPts val="500"/>
              </a:spcBef>
              <a:buFont typeface="Arial" panose="020B0604020202020204" pitchFamily="34" charset="0"/>
              <a:buChar char="•"/>
              <a:defRPr>
                <a:solidFill>
                  <a:schemeClr val="lt1"/>
                </a:solidFill>
              </a:defRPr>
            </a:lvl4pPr>
            <a:lvl5pPr marL="2057400" indent="-228600">
              <a:lnSpc>
                <a:spcPct val="90000"/>
              </a:lnSpc>
              <a:spcBef>
                <a:spcPts val="500"/>
              </a:spcBef>
              <a:buFont typeface="Arial" panose="020B0604020202020204" pitchFamily="34" charset="0"/>
              <a:buChar char="•"/>
              <a:defRPr>
                <a:solidFill>
                  <a:schemeClr val="lt1"/>
                </a:solidFill>
              </a:defRPr>
            </a:lvl5pPr>
            <a:lvl6pPr marL="2514600" indent="-228600">
              <a:lnSpc>
                <a:spcPct val="90000"/>
              </a:lnSpc>
              <a:spcBef>
                <a:spcPts val="500"/>
              </a:spcBef>
              <a:buFont typeface="Arial" panose="020B0604020202020204" pitchFamily="34" charset="0"/>
              <a:buChar char="•"/>
              <a:defRPr>
                <a:solidFill>
                  <a:schemeClr val="lt1"/>
                </a:solidFill>
              </a:defRPr>
            </a:lvl6pPr>
            <a:lvl7pPr marL="2971800" indent="-228600">
              <a:lnSpc>
                <a:spcPct val="90000"/>
              </a:lnSpc>
              <a:spcBef>
                <a:spcPts val="500"/>
              </a:spcBef>
              <a:buFont typeface="Arial" panose="020B0604020202020204" pitchFamily="34" charset="0"/>
              <a:buChar char="•"/>
              <a:defRPr>
                <a:solidFill>
                  <a:schemeClr val="lt1"/>
                </a:solidFill>
              </a:defRPr>
            </a:lvl7pPr>
            <a:lvl8pPr marL="3429000" indent="-228600">
              <a:lnSpc>
                <a:spcPct val="90000"/>
              </a:lnSpc>
              <a:spcBef>
                <a:spcPts val="500"/>
              </a:spcBef>
              <a:buFont typeface="Arial" panose="020B0604020202020204" pitchFamily="34" charset="0"/>
              <a:buChar char="•"/>
              <a:defRPr>
                <a:solidFill>
                  <a:schemeClr val="lt1"/>
                </a:solidFill>
              </a:defRPr>
            </a:lvl8pPr>
            <a:lvl9pPr marL="3886200" indent="-228600">
              <a:lnSpc>
                <a:spcPct val="90000"/>
              </a:lnSpc>
              <a:spcBef>
                <a:spcPts val="500"/>
              </a:spcBef>
              <a:buFont typeface="Arial" panose="020B0604020202020204" pitchFamily="34" charset="0"/>
              <a:buChar char="•"/>
              <a:defRPr>
                <a:solidFill>
                  <a:schemeClr val="lt1"/>
                </a:solidFill>
              </a:defRPr>
            </a:lvl9pPr>
          </a:lstStyle>
          <a:p>
            <a:r>
              <a:rPr lang="en-US" dirty="0">
                <a:solidFill>
                  <a:schemeClr val="bg2"/>
                </a:solidFill>
              </a:rPr>
              <a:t>March 28, 2024</a:t>
            </a:r>
            <a:r>
              <a:rPr lang="en-US" dirty="0" err="1">
                <a:solidFill>
                  <a:schemeClr val="bg2"/>
                </a:solidFill>
              </a:rPr>
              <a:t/>
            </a:r>
            <a:r>
              <a:rPr lang="en-US" dirty="0">
                <a:solidFill>
                  <a:schemeClr val="bg2"/>
                </a:solidFill>
              </a:rPr>
              <a:t> - June 25, 2024</a:t>
            </a:r>
            <a:r>
              <a:rPr lang="en-US" dirty="0" err="1">
                <a:solidFill>
                  <a:schemeClr val="bg2"/>
                </a:solidFill>
              </a:rPr>
              <a:t/>
            </a:r>
            <a:r>
              <a:rPr lang="en-US" dirty="0">
                <a:solidFill>
                  <a:schemeClr val="bg2"/>
                </a:solidFill>
              </a:rPr>
              <a:t/>
            </a:r>
            <a:endParaRPr lang="en-IL" dirty="0">
              <a:solidFill>
                <a:schemeClr val="bg2"/>
              </a:solidFill>
            </a:endParaRPr>
          </a:p>
        </p:txBody>
      </p:sp>
    </p:spTree>
    <p:extLst>
      <p:ext uri="{BB962C8B-B14F-4D97-AF65-F5344CB8AC3E}">
        <p14:creationId xmlns:p14="http://schemas.microsoft.com/office/powerpoint/2010/main" val="4218791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most_clicked_simulation_vetera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E2B1760-B7BE-A723-45A3-BD1C38E7F505}"/>
              </a:ext>
            </a:extLst>
          </p:cNvPr>
          <p:cNvSpPr/>
          <p:nvPr/>
        </p:nvSpPr>
        <p:spPr>
          <a:xfrm flipH="1">
            <a:off x="310241" y="297179"/>
            <a:ext cx="4140000" cy="118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accent1"/>
              </a:solidFill>
            </a:endParaRPr>
          </a:p>
        </p:txBody>
      </p:sp>
      <p:sp>
        <p:nvSpPr>
          <p:cNvPr id="4" name="Text Placeholder 3">
            <a:extLst>
              <a:ext uri="{FF2B5EF4-FFF2-40B4-BE49-F238E27FC236}">
                <a16:creationId xmlns:a16="http://schemas.microsoft.com/office/drawing/2014/main" id="{6EC89250-0F71-608B-7005-3161A7BD334D}"/>
              </a:ext>
            </a:extLst>
          </p:cNvPr>
          <p:cNvSpPr>
            <a:spLocks noGrp="1"/>
          </p:cNvSpPr>
          <p:nvPr>
            <p:ph type="body" sz="quarter" idx="4294967295"/>
          </p:nvPr>
        </p:nvSpPr>
        <p:spPr>
          <a:xfrm>
            <a:off x="429116" y="414031"/>
            <a:ext cx="3951155" cy="1060269"/>
          </a:xfrm>
          <a:noFill/>
        </p:spPr>
        <p:txBody>
          <a:bodyPr>
            <a:noAutofit/>
          </a:bodyPr>
          <a:lstStyle/>
          <a:p>
            <a:pPr marL="0" indent="0">
              <a:buNone/>
            </a:pPr>
            <a:r>
              <a:rPr lang="en-US" sz="2000" b="1" dirty="0">
                <a:solidFill>
                  <a:schemeClr val="accent1"/>
                </a:solidFill>
              </a:rPr>
              <a:t>{{pbr_52}}</a:t>
            </a:r>
            <a:endParaRPr lang="en-IL" sz="2000" b="1" dirty="0">
              <a:solidFill>
                <a:schemeClr val="accent1"/>
              </a:solidFill>
            </a:endParaRPr>
          </a:p>
        </p:txBody>
      </p:sp>
      <p:sp>
        <p:nvSpPr>
          <p:cNvPr id="3" name="Text Placeholder 2">
            <a:extLst>
              <a:ext uri="{FF2B5EF4-FFF2-40B4-BE49-F238E27FC236}">
                <a16:creationId xmlns:a16="http://schemas.microsoft.com/office/drawing/2014/main" id="{7AC5A64E-2335-10BA-E870-9AD9E0C3B860}"/>
              </a:ext>
            </a:extLst>
          </p:cNvPr>
          <p:cNvSpPr>
            <a:spLocks noGrp="1"/>
          </p:cNvSpPr>
          <p:nvPr>
            <p:ph type="body" sz="quarter" idx="11"/>
          </p:nvPr>
        </p:nvSpPr>
        <p:spPr/>
        <p:txBody>
          <a:bodyPr/>
          <a:lstStyle/>
          <a:p>
            <a:r>
              <a:rPr lang="en-US" sz="2000" dirty="0"/>
              <a:t>{{pbr_17}}</a:t>
            </a:r>
            <a:endParaRPr lang="en-IL" sz="2000" dirty="0"/>
          </a:p>
        </p:txBody>
      </p:sp>
      <p:sp>
        <p:nvSpPr>
          <p:cNvPr id="13" name="Text Placeholder 12">
            <a:extLst>
              <a:ext uri="{FF2B5EF4-FFF2-40B4-BE49-F238E27FC236}">
                <a16:creationId xmlns:a16="http://schemas.microsoft.com/office/drawing/2014/main" id="{09410BC2-449F-96D9-9A5E-1AF8641F8C84}"/>
              </a:ext>
            </a:extLst>
          </p:cNvPr>
          <p:cNvSpPr>
            <a:spLocks noGrp="1"/>
          </p:cNvSpPr>
          <p:nvPr>
            <p:ph type="body" sz="quarter" idx="12"/>
          </p:nvPr>
        </p:nvSpPr>
        <p:spPr/>
        <p:txBody>
          <a:bodyPr/>
          <a:lstStyle/>
          <a:p>
            <a:r>
              <a:rPr lang="en-US" dirty="0"/>
              <a:t>{{pbr_15}}: {{</a:t>
            </a:r>
            <a:r>
              <a:rPr lang="en-US" dirty="0" err="1"/>
              <a:t>veteran_emp_attack_from</a:t>
            </a:r>
            <a:r>
              <a:rPr lang="en-US" dirty="0"/>
              <a:t>}}</a:t>
            </a:r>
            <a:endParaRPr lang="en-IL" dirty="0"/>
          </a:p>
        </p:txBody>
      </p:sp>
      <p:sp>
        <p:nvSpPr>
          <p:cNvPr id="14" name="Text Placeholder 13">
            <a:extLst>
              <a:ext uri="{FF2B5EF4-FFF2-40B4-BE49-F238E27FC236}">
                <a16:creationId xmlns:a16="http://schemas.microsoft.com/office/drawing/2014/main" id="{921A65A4-6556-9241-C059-7BFC698CF17B}"/>
              </a:ext>
            </a:extLst>
          </p:cNvPr>
          <p:cNvSpPr>
            <a:spLocks noGrp="1"/>
          </p:cNvSpPr>
          <p:nvPr>
            <p:ph type="body" sz="quarter" idx="13"/>
          </p:nvPr>
        </p:nvSpPr>
        <p:spPr/>
        <p:txBody>
          <a:bodyPr/>
          <a:lstStyle/>
          <a:p>
            <a:r>
              <a:rPr lang="en-US" dirty="0"/>
              <a:t>{{pbr_16}}: {{</a:t>
            </a:r>
            <a:r>
              <a:rPr lang="en-US" dirty="0" err="1"/>
              <a:t>veteran_emp_attack_subject</a:t>
            </a:r>
            <a:r>
              <a:rPr lang="en-US" dirty="0"/>
              <a:t>}}</a:t>
            </a:r>
            <a:endParaRPr lang="en-IL" dirty="0"/>
          </a:p>
        </p:txBody>
      </p:sp>
      <p:sp>
        <p:nvSpPr>
          <p:cNvPr id="2" name="best_performing_attack_on_veteran">
            <a:extLst>
              <a:ext uri="{FF2B5EF4-FFF2-40B4-BE49-F238E27FC236}">
                <a16:creationId xmlns:a16="http://schemas.microsoft.com/office/drawing/2014/main" id="{C4B2E1CF-CA46-518D-96A3-4B340D184379}"/>
              </a:ext>
            </a:extLst>
          </p:cNvPr>
          <p:cNvSpPr>
            <a:spLocks noGrp="1"/>
          </p:cNvSpPr>
          <p:nvPr>
            <p:ph type="pic" sz="quarter" idx="14"/>
          </p:nvPr>
        </p:nvSpPr>
        <p:spPr/>
        <p:txBody>
          <a:bodyPr/>
          <a:lstStyle/>
          <a:p>
            <a:endParaRPr lang="en-IL"/>
          </a:p>
        </p:txBody>
      </p:sp>
      <p:graphicFrame>
        <p:nvGraphicFramePr>
          <p:cNvPr id="8" name="veteran_emp_attack_clickrate">
            <a:extLst>
              <a:ext uri="{FF2B5EF4-FFF2-40B4-BE49-F238E27FC236}">
                <a16:creationId xmlns:a16="http://schemas.microsoft.com/office/drawing/2014/main" id="{99E6635B-EE02-2755-7F90-383E89FCC3CB}"/>
              </a:ext>
            </a:extLst>
          </p:cNvPr>
          <p:cNvGraphicFramePr/>
          <p:nvPr>
            <p:extLst>
              <p:ext uri="{D42A27DB-BD31-4B8C-83A1-F6EECF244321}">
                <p14:modId xmlns:p14="http://schemas.microsoft.com/office/powerpoint/2010/main" val="826742665"/>
              </p:ext>
            </p:extLst>
          </p:nvPr>
        </p:nvGraphicFramePr>
        <p:xfrm>
          <a:off x="1900663" y="2785566"/>
          <a:ext cx="2314572" cy="1691713"/>
        </p:xfrm>
        <a:graphic>
          <a:graphicData uri="http://schemas.openxmlformats.org/drawingml/2006/chart">
            <c:chart xmlns:c="http://schemas.openxmlformats.org/drawingml/2006/chart" xmlns:r="http://schemas.openxmlformats.org/officeDocument/2006/relationships" r:id="rId3"/>
          </a:graphicData>
        </a:graphic>
      </p:graphicFrame>
      <p:sp>
        <p:nvSpPr>
          <p:cNvPr id="9" name="best_performing_attack_on_veteran">
            <a:extLst>
              <a:ext uri="{FF2B5EF4-FFF2-40B4-BE49-F238E27FC236}">
                <a16:creationId xmlns:a16="http://schemas.microsoft.com/office/drawing/2014/main" id="{FD126F9B-5DAC-7400-B84C-9BA1296A185C}"/>
              </a:ext>
            </a:extLst>
          </p:cNvPr>
          <p:cNvSpPr txBox="1"/>
          <p:nvPr/>
        </p:nvSpPr>
        <p:spPr>
          <a:xfrm>
            <a:off x="2492162" y="3485228"/>
            <a:ext cx="1126836" cy="1107996"/>
          </a:xfrm>
          <a:prstGeom prst="rect">
            <a:avLst/>
          </a:prstGeom>
          <a:noFill/>
        </p:spPr>
        <p:txBody>
          <a:bodyPr wrap="square" lIns="0" tIns="0" rIns="0" bIns="0" rtlCol="0">
            <a:spAutoFit/>
          </a:bodyPr>
          <a:lstStyle/>
          <a:p>
            <a:pPr algn="ctr"/>
            <a:r>
              <a:rPr lang="en-US" b="1" dirty="0">
                <a:solidFill>
                  <a:schemeClr val="accent6"/>
                </a:solidFill>
                <a:latin typeface="Arial" panose="020B0604020202020204" pitchFamily="34" charset="0"/>
                <a:cs typeface="Arial" panose="020B0604020202020204" pitchFamily="34" charset="0"/>
              </a:rPr>
              <a:t>{{</a:t>
            </a:r>
            <a:r>
              <a:rPr lang="en-US" b="1" dirty="0" err="1">
                <a:solidFill>
                  <a:schemeClr val="accent6"/>
                </a:solidFill>
                <a:latin typeface="Arial" panose="020B0604020202020204" pitchFamily="34" charset="0"/>
                <a:cs typeface="Arial" panose="020B0604020202020204" pitchFamily="34" charset="0"/>
              </a:rPr>
              <a:t>veteran_emp_attack_clickrate</a:t>
            </a:r>
            <a:r>
              <a:rPr lang="en-US" b="1" dirty="0">
                <a:solidFill>
                  <a:schemeClr val="accent6"/>
                </a:solidFill>
                <a:latin typeface="Arial" panose="020B0604020202020204" pitchFamily="34" charset="0"/>
                <a:cs typeface="Arial" panose="020B0604020202020204" pitchFamily="34" charset="0"/>
              </a:rPr>
              <a:t>}}%</a:t>
            </a:r>
            <a:endParaRPr lang="en-IL" b="1" dirty="0">
              <a:solidFill>
                <a:schemeClr val="accent6"/>
              </a:solidFill>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95BE4B2-41E1-13F0-6A72-321F0902FFA7}"/>
              </a:ext>
            </a:extLst>
          </p:cNvPr>
          <p:cNvSpPr/>
          <p:nvPr/>
        </p:nvSpPr>
        <p:spPr>
          <a:xfrm>
            <a:off x="346819" y="414032"/>
            <a:ext cx="45719" cy="3162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Tree>
    <p:extLst>
      <p:ext uri="{BB962C8B-B14F-4D97-AF65-F5344CB8AC3E}">
        <p14:creationId xmlns:p14="http://schemas.microsoft.com/office/powerpoint/2010/main" val="2562868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most_clicked_simulation_beginner">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F42FD46-B98F-C7E9-8E62-4B783BAF9F36}"/>
              </a:ext>
            </a:extLst>
          </p:cNvPr>
          <p:cNvSpPr/>
          <p:nvPr/>
        </p:nvSpPr>
        <p:spPr>
          <a:xfrm flipH="1">
            <a:off x="310241" y="297179"/>
            <a:ext cx="4140000" cy="118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3" name="Text Placeholder 2">
            <a:extLst>
              <a:ext uri="{FF2B5EF4-FFF2-40B4-BE49-F238E27FC236}">
                <a16:creationId xmlns:a16="http://schemas.microsoft.com/office/drawing/2014/main" id="{BBA1DF78-B7DE-EAB2-2406-4EF60AEBC6BB}"/>
              </a:ext>
            </a:extLst>
          </p:cNvPr>
          <p:cNvSpPr>
            <a:spLocks noGrp="1"/>
          </p:cNvSpPr>
          <p:nvPr>
            <p:ph type="body" sz="quarter" idx="11"/>
          </p:nvPr>
        </p:nvSpPr>
        <p:spPr/>
        <p:txBody>
          <a:bodyPr/>
          <a:lstStyle/>
          <a:p>
            <a:r>
              <a:rPr lang="en-US" sz="2000" dirty="0">
                <a:solidFill/>
              </a:rPr>
              <a:t>Αναλογία κλικ προς αριθμό εμφανίσεων</a:t>
            </a:r>
            <a:endParaRPr lang="en-IL" sz="2000" dirty="0"/>
          </a:p>
        </p:txBody>
      </p:sp>
      <p:sp>
        <p:nvSpPr>
          <p:cNvPr id="7" name="Text Placeholder 6">
            <a:extLst>
              <a:ext uri="{FF2B5EF4-FFF2-40B4-BE49-F238E27FC236}">
                <a16:creationId xmlns:a16="http://schemas.microsoft.com/office/drawing/2014/main" id="{0665F6F8-1CD1-EC4B-97DB-B2F4797558AA}"/>
              </a:ext>
            </a:extLst>
          </p:cNvPr>
          <p:cNvSpPr>
            <a:spLocks noGrp="1"/>
          </p:cNvSpPr>
          <p:nvPr>
            <p:ph type="body" sz="quarter" idx="12"/>
          </p:nvPr>
        </p:nvSpPr>
        <p:spPr/>
        <p:txBody>
          <a:bodyPr/>
          <a:lstStyle/>
          <a:p>
            <a:r>
              <a:rPr lang="en-US" dirty="0">
                <a:solidFill/>
              </a:rPr>
              <a:t>Από: Τμήμα Ανθρωπίνου Δυναμικού &lt;hr@notification.apponline.info&gt;</a:t>
            </a:r>
            <a:r>
              <a:rPr lang="en-US" dirty="0" err="1">
                <a:solidFill/>
              </a:rPr>
              <a:t/>
            </a:r>
            <a:r>
              <a:rPr lang="en-US" dirty="0">
                <a:solidFill/>
              </a:rPr>
              <a:t/>
            </a:r>
            <a:endParaRPr lang="en-IL" dirty="0"/>
          </a:p>
        </p:txBody>
      </p:sp>
      <p:sp>
        <p:nvSpPr>
          <p:cNvPr id="10" name="Text Placeholder 9">
            <a:extLst>
              <a:ext uri="{FF2B5EF4-FFF2-40B4-BE49-F238E27FC236}">
                <a16:creationId xmlns:a16="http://schemas.microsoft.com/office/drawing/2014/main" id="{61B3EC30-DE43-4305-5D54-05BCC452FCC0}"/>
              </a:ext>
            </a:extLst>
          </p:cNvPr>
          <p:cNvSpPr>
            <a:spLocks noGrp="1"/>
          </p:cNvSpPr>
          <p:nvPr>
            <p:ph type="body" sz="quarter" idx="13"/>
          </p:nvPr>
        </p:nvSpPr>
        <p:spPr/>
        <p:txBody>
          <a:bodyPr/>
          <a:lstStyle/>
          <a:p>
            <a:r>
              <a:rPr lang="en-US" dirty="0">
                <a:solidFill/>
              </a:rPr>
              <a:t>Θέμα: Οδηγίες μετακόμισης στο νέο γραφείο για όλους τους υπαλλήλους</a:t>
            </a:r>
            <a:r>
              <a:rPr lang="en-US" dirty="0" err="1">
                <a:solidFill/>
              </a:rPr>
              <a:t/>
            </a:r>
            <a:r>
              <a:rPr lang="en-US" dirty="0">
                <a:solidFill/>
              </a:rPr>
              <a:t/>
            </a:r>
            <a:endParaRPr lang="en-IL" dirty="0"/>
          </a:p>
        </p:txBody>
      </p:sp>
      <p:pic>
        <p:nvPicPr>
          <p:cNvPr id="2" name="best_performing_attack_on_beginner" descr="image.jpg"/>
          <p:cNvPicPr>
            <a:picLocks noChangeAspect="1"/>
          </p:cNvPicPr>
          <p:nvPr>
            <p:ph type="pic" sz="quarter" idx="14"/>
          </p:nvPr>
        </p:nvPicPr>
        <p:blipFill>
          <a:blip r:embed="rId4"/>
          <a:stretch>
            <a:fillRect/>
          </a:stretch>
        </p:blipFill>
        <p:spPr>
          <a:xfrm>
            <a:off x="5114925" y="3921390"/>
            <a:ext cx="6626225" cy="226482"/>
          </a:xfrm>
          <a:prstGeom prst="rect">
            <a:avLst/>
          </a:prstGeom>
        </p:spPr>
      </p:pic>
      <p:graphicFrame>
        <p:nvGraphicFramePr>
          <p:cNvPr id="8" name="beginner_attack_clickrate">
            <a:extLst>
              <a:ext uri="{FF2B5EF4-FFF2-40B4-BE49-F238E27FC236}">
                <a16:creationId xmlns:a16="http://schemas.microsoft.com/office/drawing/2014/main" id="{99E6635B-EE02-2755-7F90-383E89FCC3CB}"/>
              </a:ext>
            </a:extLst>
          </p:cNvPr>
          <p:cNvGraphicFramePr/>
          <p:nvPr>
            <p:extLst>
              <p:ext uri="{D42A27DB-BD31-4B8C-83A1-F6EECF244321}">
                <p14:modId xmlns:p14="http://schemas.microsoft.com/office/powerpoint/2010/main" val="249255965"/>
              </p:ext>
            </p:extLst>
          </p:nvPr>
        </p:nvGraphicFramePr>
        <p:xfrm>
          <a:off x="1900663" y="2785566"/>
          <a:ext cx="2314572" cy="1691713"/>
        </p:xfrm>
        <a:graphic>
          <a:graphicData uri="http://schemas.openxmlformats.org/drawingml/2006/chart">
            <c:chart xmlns:c="http://schemas.openxmlformats.org/drawingml/2006/chart" xmlns:r="http://schemas.openxmlformats.org/officeDocument/2006/relationships" r:id="rId3"/>
          </a:graphicData>
        </a:graphic>
      </p:graphicFrame>
      <p:sp>
        <p:nvSpPr>
          <p:cNvPr id="9" name="best_performing_attack_on_beginner">
            <a:extLst>
              <a:ext uri="{FF2B5EF4-FFF2-40B4-BE49-F238E27FC236}">
                <a16:creationId xmlns:a16="http://schemas.microsoft.com/office/drawing/2014/main" id="{FD126F9B-5DAC-7400-B84C-9BA1296A185C}"/>
              </a:ext>
            </a:extLst>
          </p:cNvPr>
          <p:cNvSpPr txBox="1"/>
          <p:nvPr/>
        </p:nvSpPr>
        <p:spPr>
          <a:xfrm>
            <a:off x="2492162" y="3485228"/>
            <a:ext cx="1126836" cy="1107996"/>
          </a:xfrm>
          <a:prstGeom prst="rect">
            <a:avLst/>
          </a:prstGeom>
          <a:noFill/>
        </p:spPr>
        <p:txBody>
          <a:bodyPr wrap="square" lIns="0" tIns="0" rIns="0" bIns="0" rtlCol="0">
            <a:spAutoFit/>
          </a:bodyPr>
          <a:lstStyle/>
          <a:p>
            <a:pPr algn="ctr"/>
            <a:r>
              <a:rPr lang="en-US" b="1" dirty="0">
                <a:solidFill>
                  <a:schemeClr val="accent6"/>
                </a:solidFill>
                <a:latin typeface="Arial" panose="020B0604020202020204" pitchFamily="34" charset="0"/>
                <a:cs typeface="Arial" panose="020B0604020202020204" pitchFamily="34" charset="0"/>
              </a:rPr>
              <a:t>26.1</a:t>
            </a:r>
            <a:r>
              <a:rPr lang="en-US" b="1" dirty="0" err="1">
                <a:solidFill>
                  <a:schemeClr val="accent6"/>
                </a:solidFill>
                <a:latin typeface="Arial" panose="020B0604020202020204" pitchFamily="34" charset="0"/>
                <a:cs typeface="Arial" panose="020B0604020202020204" pitchFamily="34" charset="0"/>
              </a:rPr>
              <a:t/>
            </a:r>
            <a:r>
              <a:rPr lang="en-US" b="1" err="1">
                <a:solidFill>
                  <a:schemeClr val="accent6"/>
                </a:solidFill>
                <a:latin typeface="Arial" panose="020B0604020202020204" pitchFamily="34" charset="0"/>
                <a:cs typeface="Arial" panose="020B0604020202020204" pitchFamily="34" charset="0"/>
              </a:rPr>
              <a:t/>
            </a:r>
            <a:r>
              <a:rPr lang="en-US" b="1">
                <a:solidFill>
                  <a:schemeClr val="accent6"/>
                </a:solidFill>
                <a:latin typeface="Arial" panose="020B0604020202020204" pitchFamily="34" charset="0"/>
                <a:cs typeface="Arial" panose="020B0604020202020204" pitchFamily="34" charset="0"/>
              </a:rPr>
              <a:t/>
            </a:r>
            <a:r>
              <a:rPr lang="en-US" b="1" dirty="0" err="1">
                <a:solidFill>
                  <a:schemeClr val="accent6"/>
                </a:solidFill>
                <a:latin typeface="Arial" panose="020B0604020202020204" pitchFamily="34" charset="0"/>
                <a:cs typeface="Arial" panose="020B0604020202020204" pitchFamily="34" charset="0"/>
              </a:rPr>
              <a:t/>
            </a:r>
            <a:r>
              <a:rPr lang="en-US" b="1" dirty="0">
                <a:solidFill>
                  <a:schemeClr val="accent6"/>
                </a:solidFill>
                <a:latin typeface="Arial" panose="020B0604020202020204" pitchFamily="34" charset="0"/>
                <a:cs typeface="Arial" panose="020B0604020202020204" pitchFamily="34" charset="0"/>
              </a:rPr>
              <a:t>%</a:t>
            </a:r>
            <a:endParaRPr lang="en-IL" b="1" dirty="0">
              <a:solidFill>
                <a:schemeClr val="accent6"/>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08A869F1-9471-6CDE-C4EB-79A61109CEDE}"/>
              </a:ext>
            </a:extLst>
          </p:cNvPr>
          <p:cNvSpPr/>
          <p:nvPr/>
        </p:nvSpPr>
        <p:spPr>
          <a:xfrm>
            <a:off x="346819" y="414032"/>
            <a:ext cx="45719" cy="3162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12" name="Text Placeholder 3">
            <a:extLst>
              <a:ext uri="{FF2B5EF4-FFF2-40B4-BE49-F238E27FC236}">
                <a16:creationId xmlns:a16="http://schemas.microsoft.com/office/drawing/2014/main" id="{D060C4C9-F4A5-72DC-D4AB-1CFD7E723A95}"/>
              </a:ext>
            </a:extLst>
          </p:cNvPr>
          <p:cNvSpPr txBox="1">
            <a:spLocks/>
          </p:cNvSpPr>
          <p:nvPr/>
        </p:nvSpPr>
        <p:spPr>
          <a:xfrm>
            <a:off x="429116" y="414031"/>
            <a:ext cx="3951155" cy="106026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chemeClr val="accent1"/>
                </a:solidFill>
              </a:rPr>
              <a:t>Προσομοίωση με τα περισσότερα κλικ από νέους υπαλλήλους</a:t>
            </a:r>
            <a:endParaRPr lang="en-IL" sz="2000" b="1" dirty="0">
              <a:solidFill>
                <a:schemeClr val="accent1"/>
              </a:solidFill>
            </a:endParaRPr>
          </a:p>
        </p:txBody>
      </p:sp>
    </p:spTree>
    <p:extLst>
      <p:ext uri="{BB962C8B-B14F-4D97-AF65-F5344CB8AC3E}">
        <p14:creationId xmlns:p14="http://schemas.microsoft.com/office/powerpoint/2010/main" val="799848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least_clicked_simula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862CFA0-BA97-D5FB-5B77-097F04CF9CAF}"/>
              </a:ext>
            </a:extLst>
          </p:cNvPr>
          <p:cNvSpPr/>
          <p:nvPr/>
        </p:nvSpPr>
        <p:spPr>
          <a:xfrm flipH="1">
            <a:off x="310241" y="297179"/>
            <a:ext cx="4140000" cy="118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5" name="Text Placeholder 4">
            <a:extLst>
              <a:ext uri="{FF2B5EF4-FFF2-40B4-BE49-F238E27FC236}">
                <a16:creationId xmlns:a16="http://schemas.microsoft.com/office/drawing/2014/main" id="{3330B44A-21DD-95D7-D054-FB4699EE10DF}"/>
              </a:ext>
            </a:extLst>
          </p:cNvPr>
          <p:cNvSpPr>
            <a:spLocks noGrp="1"/>
          </p:cNvSpPr>
          <p:nvPr>
            <p:ph type="body" sz="quarter" idx="11"/>
          </p:nvPr>
        </p:nvSpPr>
        <p:spPr/>
        <p:txBody>
          <a:bodyPr/>
          <a:lstStyle/>
          <a:p>
            <a:r>
              <a:rPr lang="en-US" sz="2000" dirty="0">
                <a:solidFill/>
              </a:rPr>
              <a:t>Αναλογία κλικ προς αριθμό εμφανίσεων</a:t>
            </a:r>
            <a:endParaRPr lang="en-IL" sz="2000" dirty="0"/>
          </a:p>
        </p:txBody>
      </p:sp>
      <p:sp>
        <p:nvSpPr>
          <p:cNvPr id="10" name="Text Placeholder 9">
            <a:extLst>
              <a:ext uri="{FF2B5EF4-FFF2-40B4-BE49-F238E27FC236}">
                <a16:creationId xmlns:a16="http://schemas.microsoft.com/office/drawing/2014/main" id="{E5954C1B-6BED-3024-2B9D-75F8D441B6A9}"/>
              </a:ext>
            </a:extLst>
          </p:cNvPr>
          <p:cNvSpPr>
            <a:spLocks noGrp="1"/>
          </p:cNvSpPr>
          <p:nvPr>
            <p:ph type="body" sz="quarter" idx="12"/>
          </p:nvPr>
        </p:nvSpPr>
        <p:spPr/>
        <p:txBody>
          <a:bodyPr/>
          <a:lstStyle/>
          <a:p>
            <a:r>
              <a:rPr lang="en-US" dirty="0">
                <a:solidFill/>
              </a:rPr>
              <a:t>Από: Ομάδα έργου &lt;ergo@notifytechs.com&gt;</a:t>
            </a:r>
            <a:r>
              <a:rPr lang="en-US" dirty="0" err="1">
                <a:solidFill/>
              </a:rPr>
              <a:t/>
            </a:r>
            <a:r>
              <a:rPr lang="en-US" dirty="0">
                <a:solidFill/>
              </a:rPr>
              <a:t/>
            </a:r>
            <a:endParaRPr lang="en-IL" dirty="0"/>
          </a:p>
        </p:txBody>
      </p:sp>
      <p:sp>
        <p:nvSpPr>
          <p:cNvPr id="11" name="Text Placeholder 10">
            <a:extLst>
              <a:ext uri="{FF2B5EF4-FFF2-40B4-BE49-F238E27FC236}">
                <a16:creationId xmlns:a16="http://schemas.microsoft.com/office/drawing/2014/main" id="{41BF27DB-7826-4335-1A59-6EC0BA85FA25}"/>
              </a:ext>
            </a:extLst>
          </p:cNvPr>
          <p:cNvSpPr>
            <a:spLocks noGrp="1"/>
          </p:cNvSpPr>
          <p:nvPr>
            <p:ph type="body" sz="quarter" idx="13"/>
          </p:nvPr>
        </p:nvSpPr>
        <p:spPr/>
        <p:txBody>
          <a:bodyPr/>
          <a:lstStyle/>
          <a:p>
            <a:r>
              <a:rPr lang="en-US" dirty="0">
                <a:solidFill/>
              </a:rPr>
              <a:t>Θέμα: Η Εξέταση του Έργου της Ομάδας μου</a:t>
            </a:r>
            <a:r>
              <a:rPr lang="en-US" dirty="0" err="1">
                <a:solidFill/>
              </a:rPr>
              <a:t/>
            </a:r>
            <a:r>
              <a:rPr lang="en-US" dirty="0">
                <a:solidFill/>
              </a:rPr>
              <a:t/>
            </a:r>
            <a:endParaRPr lang="en-IL" dirty="0"/>
          </a:p>
        </p:txBody>
      </p:sp>
      <p:pic>
        <p:nvPicPr>
          <p:cNvPr id="2" name="least_clicked_attack" descr="image.jpg"/>
          <p:cNvPicPr>
            <a:picLocks noChangeAspect="1"/>
          </p:cNvPicPr>
          <p:nvPr>
            <p:ph type="pic" sz="quarter" idx="14"/>
          </p:nvPr>
        </p:nvPicPr>
        <p:blipFill>
          <a:blip r:embed="rId4"/>
          <a:stretch>
            <a:fillRect/>
          </a:stretch>
        </p:blipFill>
        <p:spPr>
          <a:xfrm>
            <a:off x="5114925" y="3423129"/>
            <a:ext cx="6626225" cy="1223004"/>
          </a:xfrm>
          <a:prstGeom prst="rect">
            <a:avLst/>
          </a:prstGeom>
        </p:spPr>
      </p:pic>
      <p:graphicFrame>
        <p:nvGraphicFramePr>
          <p:cNvPr id="8" name="least_attack_clickrate">
            <a:extLst>
              <a:ext uri="{FF2B5EF4-FFF2-40B4-BE49-F238E27FC236}">
                <a16:creationId xmlns:a16="http://schemas.microsoft.com/office/drawing/2014/main" id="{99E6635B-EE02-2755-7F90-383E89FCC3CB}"/>
              </a:ext>
            </a:extLst>
          </p:cNvPr>
          <p:cNvGraphicFramePr/>
          <p:nvPr>
            <p:extLst>
              <p:ext uri="{D42A27DB-BD31-4B8C-83A1-F6EECF244321}">
                <p14:modId xmlns:p14="http://schemas.microsoft.com/office/powerpoint/2010/main" val="3868358284"/>
              </p:ext>
            </p:extLst>
          </p:nvPr>
        </p:nvGraphicFramePr>
        <p:xfrm>
          <a:off x="1900663" y="2785566"/>
          <a:ext cx="2314572" cy="1691713"/>
        </p:xfrm>
        <a:graphic>
          <a:graphicData uri="http://schemas.openxmlformats.org/drawingml/2006/chart">
            <c:chart xmlns:c="http://schemas.openxmlformats.org/drawingml/2006/chart" xmlns:r="http://schemas.openxmlformats.org/officeDocument/2006/relationships" r:id="rId3"/>
          </a:graphicData>
        </a:graphic>
      </p:graphicFrame>
      <p:sp>
        <p:nvSpPr>
          <p:cNvPr id="9" name="least_clicked_attack">
            <a:extLst>
              <a:ext uri="{FF2B5EF4-FFF2-40B4-BE49-F238E27FC236}">
                <a16:creationId xmlns:a16="http://schemas.microsoft.com/office/drawing/2014/main" id="{FD126F9B-5DAC-7400-B84C-9BA1296A185C}"/>
              </a:ext>
            </a:extLst>
          </p:cNvPr>
          <p:cNvSpPr txBox="1"/>
          <p:nvPr/>
        </p:nvSpPr>
        <p:spPr>
          <a:xfrm>
            <a:off x="2492162" y="3485228"/>
            <a:ext cx="1126836" cy="830997"/>
          </a:xfrm>
          <a:prstGeom prst="rect">
            <a:avLst/>
          </a:prstGeom>
          <a:noFill/>
        </p:spPr>
        <p:txBody>
          <a:bodyPr wrap="square" lIns="0" tIns="0" rIns="0" bIns="0" rtlCol="0">
            <a:spAutoFit/>
          </a:bodyPr>
          <a:lstStyle/>
          <a:p>
            <a:pPr algn="ctr"/>
            <a:r>
              <a:rPr lang="en-US" b="1" dirty="0">
                <a:solidFill>
                  <a:schemeClr val="accent6"/>
                </a:solidFill>
                <a:latin typeface="Arial" panose="020B0604020202020204" pitchFamily="34" charset="0"/>
                <a:cs typeface="Arial" panose="020B0604020202020204" pitchFamily="34" charset="0"/>
              </a:rPr>
              <a:t>1.3</a:t>
            </a:r>
            <a:r>
              <a:rPr lang="en-US" b="1" dirty="0" err="1">
                <a:solidFill>
                  <a:schemeClr val="accent6"/>
                </a:solidFill>
                <a:latin typeface="Arial" panose="020B0604020202020204" pitchFamily="34" charset="0"/>
                <a:cs typeface="Arial" panose="020B0604020202020204" pitchFamily="34" charset="0"/>
              </a:rPr>
              <a:t/>
            </a:r>
            <a:r>
              <a:rPr lang="en-US" b="1" dirty="0">
                <a:solidFill>
                  <a:schemeClr val="accent6"/>
                </a:solidFill>
                <a:latin typeface="Arial" panose="020B0604020202020204" pitchFamily="34" charset="0"/>
                <a:cs typeface="Arial" panose="020B0604020202020204" pitchFamily="34" charset="0"/>
              </a:rPr>
              <a:t>%</a:t>
            </a:r>
            <a:endParaRPr lang="en-IL" b="1" dirty="0">
              <a:solidFill>
                <a:schemeClr val="accent6"/>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95E14F8C-AD70-A473-26BE-304067865967}"/>
              </a:ext>
            </a:extLst>
          </p:cNvPr>
          <p:cNvSpPr/>
          <p:nvPr/>
        </p:nvSpPr>
        <p:spPr>
          <a:xfrm>
            <a:off x="346819" y="414032"/>
            <a:ext cx="45719" cy="3162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12" name="Text Placeholder 3">
            <a:extLst>
              <a:ext uri="{FF2B5EF4-FFF2-40B4-BE49-F238E27FC236}">
                <a16:creationId xmlns:a16="http://schemas.microsoft.com/office/drawing/2014/main" id="{74FF5DAF-8F47-635B-65D6-8FD9A8253840}"/>
              </a:ext>
            </a:extLst>
          </p:cNvPr>
          <p:cNvSpPr txBox="1">
            <a:spLocks/>
          </p:cNvSpPr>
          <p:nvPr/>
        </p:nvSpPr>
        <p:spPr>
          <a:xfrm>
            <a:off x="429116" y="414031"/>
            <a:ext cx="3951155" cy="106026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chemeClr val="accent1"/>
                </a:solidFill>
              </a:rPr>
              <a:t>Προσομοίωση με τα λιγότερα κλικ από το σύνολο των υπαλλήλων</a:t>
            </a:r>
            <a:endParaRPr lang="en-IL" sz="2000" b="1" dirty="0">
              <a:solidFill>
                <a:schemeClr val="accent1"/>
              </a:solidFill>
            </a:endParaRPr>
          </a:p>
        </p:txBody>
      </p:sp>
    </p:spTree>
    <p:extLst>
      <p:ext uri="{BB962C8B-B14F-4D97-AF65-F5344CB8AC3E}">
        <p14:creationId xmlns:p14="http://schemas.microsoft.com/office/powerpoint/2010/main" val="382187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cab_most_opene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F3DD01F-328B-EE4C-BE93-DECD3E99061C}"/>
              </a:ext>
            </a:extLst>
          </p:cNvPr>
          <p:cNvSpPr/>
          <p:nvPr/>
        </p:nvSpPr>
        <p:spPr>
          <a:xfrm flipH="1">
            <a:off x="310241" y="297179"/>
            <a:ext cx="4140000" cy="118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3" name="Text Placeholder 2">
            <a:extLst>
              <a:ext uri="{FF2B5EF4-FFF2-40B4-BE49-F238E27FC236}">
                <a16:creationId xmlns:a16="http://schemas.microsoft.com/office/drawing/2014/main" id="{EC11C5E6-CFFA-746A-141B-A487EC34ADD3}"/>
              </a:ext>
            </a:extLst>
          </p:cNvPr>
          <p:cNvSpPr>
            <a:spLocks noGrp="1"/>
          </p:cNvSpPr>
          <p:nvPr>
            <p:ph type="body" sz="quarter" idx="11"/>
          </p:nvPr>
        </p:nvSpPr>
        <p:spPr>
          <a:xfrm>
            <a:off x="663787" y="2675468"/>
            <a:ext cx="1589556" cy="1822670"/>
          </a:xfrm>
        </p:spPr>
        <p:txBody>
          <a:bodyPr/>
          <a:lstStyle/>
          <a:p>
            <a:r>
              <a:rPr lang="en-US" sz="2000" dirty="0">
                <a:solidFill/>
              </a:rPr>
              <a:t>Ποσοστό ανοίγματος</a:t>
            </a:r>
            <a:endParaRPr lang="en-IL" sz="2000" dirty="0"/>
          </a:p>
        </p:txBody>
      </p:sp>
      <p:sp>
        <p:nvSpPr>
          <p:cNvPr id="12" name="Text Placeholder 11">
            <a:extLst>
              <a:ext uri="{FF2B5EF4-FFF2-40B4-BE49-F238E27FC236}">
                <a16:creationId xmlns:a16="http://schemas.microsoft.com/office/drawing/2014/main" id="{5E61051D-F490-483A-9155-50FF19133CA8}"/>
              </a:ext>
            </a:extLst>
          </p:cNvPr>
          <p:cNvSpPr>
            <a:spLocks noGrp="1"/>
          </p:cNvSpPr>
          <p:nvPr>
            <p:ph type="body" sz="quarter" idx="13"/>
          </p:nvPr>
        </p:nvSpPr>
        <p:spPr>
          <a:xfrm>
            <a:off x="5292348" y="724342"/>
            <a:ext cx="6448041" cy="193899"/>
          </a:xfrm>
        </p:spPr>
        <p:txBody>
          <a:bodyPr/>
          <a:lstStyle/>
          <a:p>
            <a:r>
              <a:rPr lang="en-US" dirty="0">
                <a:solidFill/>
              </a:rPr>
              <a:t>Θέμα: Οι εισβολείς *ΛΑΤΡΕΥΟΥΝ* τα μηνύματα κειμένου. Τι μπορείτε να κάνετε;</a:t>
            </a:r>
            <a:r>
              <a:rPr lang="en-US" dirty="0" err="1">
                <a:solidFill/>
              </a:rPr>
              <a:t/>
            </a:r>
            <a:r>
              <a:rPr lang="en-US" dirty="0">
                <a:solidFill/>
              </a:rPr>
              <a:t/>
            </a:r>
            <a:endParaRPr lang="en-IL" dirty="0"/>
          </a:p>
        </p:txBody>
      </p:sp>
      <p:pic>
        <p:nvPicPr>
          <p:cNvPr id="2" name="most_opened_cab" descr="image.jpg"/>
          <p:cNvPicPr>
            <a:picLocks noChangeAspect="1"/>
          </p:cNvPicPr>
          <p:nvPr>
            <p:ph type="pic" sz="quarter" idx="14"/>
          </p:nvPr>
        </p:nvPicPr>
        <p:blipFill>
          <a:blip r:embed="rId4"/>
          <a:stretch>
            <a:fillRect/>
          </a:stretch>
        </p:blipFill>
        <p:spPr>
          <a:xfrm>
            <a:off x="6256433" y="1037968"/>
            <a:ext cx="4343208" cy="5412045"/>
          </a:xfrm>
          <a:prstGeom prst="rect">
            <a:avLst/>
          </a:prstGeom>
        </p:spPr>
      </p:pic>
      <p:graphicFrame>
        <p:nvGraphicFramePr>
          <p:cNvPr id="8" name="most_opened_cab_rate">
            <a:extLst>
              <a:ext uri="{FF2B5EF4-FFF2-40B4-BE49-F238E27FC236}">
                <a16:creationId xmlns:a16="http://schemas.microsoft.com/office/drawing/2014/main" id="{99E6635B-EE02-2755-7F90-383E89FCC3CB}"/>
              </a:ext>
            </a:extLst>
          </p:cNvPr>
          <p:cNvGraphicFramePr/>
          <p:nvPr>
            <p:extLst>
              <p:ext uri="{D42A27DB-BD31-4B8C-83A1-F6EECF244321}">
                <p14:modId xmlns:p14="http://schemas.microsoft.com/office/powerpoint/2010/main" val="1710222238"/>
              </p:ext>
            </p:extLst>
          </p:nvPr>
        </p:nvGraphicFramePr>
        <p:xfrm>
          <a:off x="1900663" y="2785566"/>
          <a:ext cx="2314572" cy="1691713"/>
        </p:xfrm>
        <a:graphic>
          <a:graphicData uri="http://schemas.openxmlformats.org/drawingml/2006/chart">
            <c:chart xmlns:c="http://schemas.openxmlformats.org/drawingml/2006/chart" xmlns:r="http://schemas.openxmlformats.org/officeDocument/2006/relationships" r:id="rId3"/>
          </a:graphicData>
        </a:graphic>
      </p:graphicFrame>
      <p:sp>
        <p:nvSpPr>
          <p:cNvPr id="9" name="most_opened_cab">
            <a:extLst>
              <a:ext uri="{FF2B5EF4-FFF2-40B4-BE49-F238E27FC236}">
                <a16:creationId xmlns:a16="http://schemas.microsoft.com/office/drawing/2014/main" id="{FD126F9B-5DAC-7400-B84C-9BA1296A185C}"/>
              </a:ext>
            </a:extLst>
          </p:cNvPr>
          <p:cNvSpPr txBox="1"/>
          <p:nvPr/>
        </p:nvSpPr>
        <p:spPr>
          <a:xfrm>
            <a:off x="2492162" y="3485228"/>
            <a:ext cx="1126836" cy="830997"/>
          </a:xfrm>
          <a:prstGeom prst="rect">
            <a:avLst/>
          </a:prstGeom>
          <a:noFill/>
        </p:spPr>
        <p:txBody>
          <a:bodyPr wrap="square" lIns="0" tIns="0" rIns="0" bIns="0" rtlCol="0">
            <a:spAutoFit/>
          </a:bodyPr>
          <a:lstStyle/>
          <a:p>
            <a:pPr algn="ctr"/>
            <a:r>
              <a:rPr lang="en-US" b="1" dirty="0">
                <a:solidFill>
                  <a:schemeClr val="accent6"/>
                </a:solidFill>
                <a:latin typeface="Arial" panose="020B0604020202020204" pitchFamily="34" charset="0"/>
                <a:cs typeface="Arial" panose="020B0604020202020204" pitchFamily="34" charset="0"/>
              </a:rPr>
              <a:t>30.9</a:t>
            </a:r>
            <a:r>
              <a:rPr lang="en-US" b="1" dirty="0" err="1">
                <a:solidFill>
                  <a:schemeClr val="accent6"/>
                </a:solidFill>
                <a:latin typeface="Arial" panose="020B0604020202020204" pitchFamily="34" charset="0"/>
                <a:cs typeface="Arial" panose="020B0604020202020204" pitchFamily="34" charset="0"/>
              </a:rPr>
              <a:t/>
            </a:r>
            <a:r>
              <a:rPr lang="en-US" b="1" dirty="0">
                <a:solidFill>
                  <a:schemeClr val="accent6"/>
                </a:solidFill>
                <a:latin typeface="Arial" panose="020B0604020202020204" pitchFamily="34" charset="0"/>
                <a:cs typeface="Arial" panose="020B0604020202020204" pitchFamily="34" charset="0"/>
              </a:rPr>
              <a:t>%</a:t>
            </a:r>
            <a:endParaRPr lang="en-IL" b="1" dirty="0">
              <a:solidFill>
                <a:schemeClr val="accent6"/>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AB4D5EF9-80C0-B983-DCB3-9E4B818B942F}"/>
              </a:ext>
            </a:extLst>
          </p:cNvPr>
          <p:cNvSpPr/>
          <p:nvPr/>
        </p:nvSpPr>
        <p:spPr>
          <a:xfrm>
            <a:off x="346819" y="414032"/>
            <a:ext cx="45719" cy="316211"/>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10" name="Text Placeholder 3">
            <a:extLst>
              <a:ext uri="{FF2B5EF4-FFF2-40B4-BE49-F238E27FC236}">
                <a16:creationId xmlns:a16="http://schemas.microsoft.com/office/drawing/2014/main" id="{2991948C-E8E4-85FD-935A-FD0B56008F17}"/>
              </a:ext>
            </a:extLst>
          </p:cNvPr>
          <p:cNvSpPr txBox="1">
            <a:spLocks/>
          </p:cNvSpPr>
          <p:nvPr/>
        </p:nvSpPr>
        <p:spPr>
          <a:xfrm>
            <a:off x="429116" y="414031"/>
            <a:ext cx="3951155" cy="1060269"/>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chemeClr val="accent1"/>
                </a:solidFill>
              </a:rPr>
              <a:t>Σύντομο περιεχόμενο ευαισθητοποίησης με περισσότερα ανοίγματα</a:t>
            </a:r>
            <a:endParaRPr lang="en-IL" sz="2000" b="1" dirty="0">
              <a:solidFill>
                <a:schemeClr val="accent1"/>
              </a:solidFill>
            </a:endParaRPr>
          </a:p>
        </p:txBody>
      </p:sp>
    </p:spTree>
    <p:extLst>
      <p:ext uri="{BB962C8B-B14F-4D97-AF65-F5344CB8AC3E}">
        <p14:creationId xmlns:p14="http://schemas.microsoft.com/office/powerpoint/2010/main" val="1715912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long_term_analytics_titl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AC48A2-3EC9-FE91-0196-4A16E0E9CC23}"/>
              </a:ext>
            </a:extLst>
          </p:cNvPr>
          <p:cNvSpPr txBox="1"/>
          <p:nvPr/>
        </p:nvSpPr>
        <p:spPr>
          <a:xfrm>
            <a:off x="1768317" y="2139185"/>
            <a:ext cx="7144457" cy="677108"/>
          </a:xfrm>
          <a:prstGeom prst="rect">
            <a:avLst/>
          </a:prstGeom>
          <a:noFill/>
        </p:spPr>
        <p:txBody>
          <a:bodyPr wrap="square" lIns="0" tIns="0" rIns="0" bIns="0" rtlCol="0">
            <a:spAutoFit/>
          </a:bodyPr>
          <a:lstStyle/>
          <a:p>
            <a:r>
              <a:rPr lang="en-US" sz="4400" b="1" dirty="0">
                <a:solidFill>
                  <a:schemeClr val="bg1"/>
                </a:solidFill>
              </a:rPr>
              <a:t>Μακροπρόθεσμη ανάλυση</a:t>
            </a:r>
            <a:endParaRPr lang="en-IL" sz="4400" b="1" dirty="0">
              <a:solidFill>
                <a:schemeClr val="bg1"/>
              </a:solidFill>
            </a:endParaRPr>
          </a:p>
        </p:txBody>
      </p:sp>
      <p:sp>
        <p:nvSpPr>
          <p:cNvPr id="4" name="TextBox 3">
            <a:extLst>
              <a:ext uri="{FF2B5EF4-FFF2-40B4-BE49-F238E27FC236}">
                <a16:creationId xmlns:a16="http://schemas.microsoft.com/office/drawing/2014/main" id="{6F28FAF9-AE17-8D53-5414-3E16D2DF8A49}"/>
              </a:ext>
            </a:extLst>
          </p:cNvPr>
          <p:cNvSpPr txBox="1"/>
          <p:nvPr/>
        </p:nvSpPr>
        <p:spPr>
          <a:xfrm>
            <a:off x="1768316" y="3291840"/>
            <a:ext cx="9478803" cy="566502"/>
          </a:xfrm>
          <a:prstGeom prst="rect">
            <a:avLst/>
          </a:prstGeom>
          <a:noFill/>
        </p:spPr>
        <p:txBody>
          <a:bodyPr wrap="square" lIns="0" tIns="0" rIns="0" bIns="0" rtlCol="0">
            <a:spAutoFit/>
          </a:bodyPr>
          <a:lstStyle/>
          <a:p>
            <a:pPr rtl="0">
              <a:lnSpc>
                <a:spcPct val="150000"/>
              </a:lnSpc>
            </a:pPr>
            <a:r>
              <a:rPr lang="en-US" sz="2800" b="0" dirty="0">
                <a:solidFill>
                  <a:schemeClr val="bg1"/>
                </a:solidFill>
              </a:rPr>
              <a:t>December 19, 2023</a:t>
            </a:r>
            <a:r>
              <a:rPr lang="en-US" sz="2800" dirty="0">
                <a:solidFill>
                  <a:schemeClr val="bg1"/>
                </a:solidFill>
              </a:rPr>
              <a:t/>
            </a:r>
            <a:r>
              <a:rPr lang="en-US" sz="2800" b="0" dirty="0">
                <a:solidFill>
                  <a:schemeClr val="bg1"/>
                </a:solidFill>
              </a:rPr>
              <a:t> - June 25, 2024</a:t>
            </a:r>
            <a:r>
              <a:rPr lang="en-US" sz="2800" dirty="0" err="1">
                <a:solidFill>
                  <a:schemeClr val="bg1"/>
                </a:solidFill>
              </a:rPr>
              <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b="0" dirty="0">
                <a:solidFill>
                  <a:schemeClr val="bg1"/>
                </a:solidFill>
              </a:rPr>
              <a:t/>
            </a:r>
            <a:endParaRPr lang="en-IL" sz="2800" b="0" dirty="0">
              <a:solidFill>
                <a:schemeClr val="bg1"/>
              </a:solidFill>
            </a:endParaRPr>
          </a:p>
        </p:txBody>
      </p:sp>
    </p:spTree>
    <p:extLst>
      <p:ext uri="{BB962C8B-B14F-4D97-AF65-F5344CB8AC3E}">
        <p14:creationId xmlns:p14="http://schemas.microsoft.com/office/powerpoint/2010/main" val="981832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training_effectiveness_1">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301033D0-E479-6AAC-3E4B-9CEDA8DB2964}"/>
              </a:ext>
            </a:extLst>
          </p:cNvPr>
          <p:cNvGrpSpPr/>
          <p:nvPr/>
        </p:nvGrpSpPr>
        <p:grpSpPr>
          <a:xfrm>
            <a:off x="2336400" y="1900647"/>
            <a:ext cx="3533502" cy="4500154"/>
            <a:chOff x="346167" y="1900647"/>
            <a:chExt cx="3533502" cy="4500154"/>
          </a:xfrm>
        </p:grpSpPr>
        <p:sp>
          <p:nvSpPr>
            <p:cNvPr id="6" name="Rectangle: Rounded Corners 5">
              <a:extLst>
                <a:ext uri="{FF2B5EF4-FFF2-40B4-BE49-F238E27FC236}">
                  <a16:creationId xmlns:a16="http://schemas.microsoft.com/office/drawing/2014/main" id="{0677CFA5-D5AB-7B93-3F0A-0719B77982E9}"/>
                </a:ext>
              </a:extLst>
            </p:cNvPr>
            <p:cNvSpPr/>
            <p:nvPr/>
          </p:nvSpPr>
          <p:spPr>
            <a:xfrm>
              <a:off x="346167" y="1900647"/>
              <a:ext cx="3533502" cy="4500154"/>
            </a:xfrm>
            <a:prstGeom prst="roundRect">
              <a:avLst>
                <a:gd name="adj" fmla="val 3728"/>
              </a:avLst>
            </a:prstGeom>
            <a:solidFill>
              <a:schemeClr val="bg1"/>
            </a:solidFill>
            <a:ln>
              <a:solidFill>
                <a:schemeClr val="bg1"/>
              </a:solidFill>
            </a:ln>
            <a:effectLst>
              <a:outerShdw blurRad="50800" dist="254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1" name="TextBox 10">
              <a:extLst>
                <a:ext uri="{FF2B5EF4-FFF2-40B4-BE49-F238E27FC236}">
                  <a16:creationId xmlns:a16="http://schemas.microsoft.com/office/drawing/2014/main" id="{F1DCAF45-7600-D7E4-FD3E-C94022EA6691}"/>
                </a:ext>
              </a:extLst>
            </p:cNvPr>
            <p:cNvSpPr txBox="1"/>
            <p:nvPr/>
          </p:nvSpPr>
          <p:spPr>
            <a:xfrm>
              <a:off x="550356" y="2099667"/>
              <a:ext cx="3179890" cy="221599"/>
            </a:xfrm>
            <a:prstGeom prst="rect">
              <a:avLst/>
            </a:prstGeom>
            <a:noFill/>
          </p:spPr>
          <p:txBody>
            <a:bodyPr vert="horz" wrap="square" lIns="0" tIns="0" rIns="0" bIns="0" rtlCol="0">
              <a:spAutoFit/>
            </a:bodyPr>
            <a:lstStyle>
              <a:lvl1pPr lvl="0" indent="0">
                <a:lnSpc>
                  <a:spcPct val="90000"/>
                </a:lnSpc>
                <a:spcBef>
                  <a:spcPts val="1000"/>
                </a:spcBef>
                <a:buFont typeface="Arial" panose="020B0604020202020204" pitchFamily="34" charset="0"/>
                <a:buNone/>
                <a:defRPr sz="1600" b="1">
                  <a:solidFill>
                    <a:schemeClr val="accent6">
                      <a:alpha val="80000"/>
                    </a:schemeClr>
                  </a:solidFill>
                </a:defRPr>
              </a:lvl1pPr>
              <a:lvl2pPr marL="685800" indent="-228600">
                <a:lnSpc>
                  <a:spcPct val="90000"/>
                </a:lnSpc>
                <a:spcBef>
                  <a:spcPts val="500"/>
                </a:spcBef>
                <a:buFont typeface="Arial" panose="020B0604020202020204" pitchFamily="34" charset="0"/>
                <a:buChar char="•"/>
              </a:lvl2pPr>
              <a:lvl3pPr marL="1143000" indent="-228600">
                <a:lnSpc>
                  <a:spcPct val="90000"/>
                </a:lnSpc>
                <a:spcBef>
                  <a:spcPts val="500"/>
                </a:spcBef>
                <a:buFont typeface="Arial" panose="020B0604020202020204" pitchFamily="34" charset="0"/>
                <a:buChar cha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lvl="0"/>
              <a:r>
                <a:rPr lang="en-US" dirty="0">
                  <a:solidFill/>
                </a:rPr>
                <a:t>Μεταβολή βαθμού κινδύνου ηλεκτρονικού «ψαρέματος»</a:t>
              </a:r>
              <a:endParaRPr lang="en-IL" dirty="0"/>
            </a:p>
          </p:txBody>
        </p:sp>
        <p:graphicFrame>
          <p:nvGraphicFramePr>
            <p:cNvPr id="20" name="phishing_risk_score_change_graph">
              <a:extLst>
                <a:ext uri="{FF2B5EF4-FFF2-40B4-BE49-F238E27FC236}">
                  <a16:creationId xmlns:a16="http://schemas.microsoft.com/office/drawing/2014/main" id="{5BB5D094-7B89-B6FB-836D-916722A5B18A}"/>
                </a:ext>
              </a:extLst>
            </p:cNvPr>
            <p:cNvGraphicFramePr/>
            <p:nvPr>
              <p:extLst>
                <p:ext uri="{D42A27DB-BD31-4B8C-83A1-F6EECF244321}">
                  <p14:modId xmlns:p14="http://schemas.microsoft.com/office/powerpoint/2010/main" val="3349500976"/>
                </p:ext>
              </p:extLst>
            </p:nvPr>
          </p:nvGraphicFramePr>
          <p:xfrm>
            <a:off x="495590" y="4239613"/>
            <a:ext cx="3234656" cy="2010470"/>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2DF2B972-3602-966A-ECC8-655681699341}"/>
                </a:ext>
              </a:extLst>
            </p:cNvPr>
            <p:cNvSpPr txBox="1"/>
            <p:nvPr/>
          </p:nvSpPr>
          <p:spPr>
            <a:xfrm>
              <a:off x="550356" y="3024000"/>
              <a:ext cx="1544225" cy="1723549"/>
            </a:xfrm>
            <a:prstGeom prst="rect">
              <a:avLst/>
            </a:prstGeom>
            <a:noFill/>
          </p:spPr>
          <p:txBody>
            <a:bodyPr wrap="square" lIns="0" tIns="0" rIns="0" bIns="0" rtlCol="0">
              <a:spAutoFit/>
            </a:bodyPr>
            <a:lstStyle/>
            <a:p>
              <a:r>
                <a:rPr lang="en-US" sz="2800" b="1" dirty="0">
                  <a:solidFill>
                    <a:schemeClr val="accent1"/>
                  </a:solidFill>
                </a:rPr>
                <a:t>-4.4%</a:t>
              </a:r>
              <a:r>
                <a:rPr lang="en-US" sz="2800" b="1" dirty="0" err="1">
                  <a:solidFill>
                    <a:schemeClr val="accent1"/>
                  </a:solidFill>
                </a:rPr>
                <a:t/>
              </a:r>
              <a:r>
                <a:rPr lang="en-US" sz="2800" b="1" dirty="0">
                  <a:solidFill>
                    <a:schemeClr val="accent1"/>
                  </a:solidFill>
                </a:rPr>
                <a:t/>
              </a:r>
              <a:endParaRPr lang="en-IL" sz="2800" b="1" dirty="0">
                <a:solidFill>
                  <a:schemeClr val="accent1"/>
                </a:solidFill>
              </a:endParaRPr>
            </a:p>
          </p:txBody>
        </p:sp>
      </p:grpSp>
      <p:grpSp>
        <p:nvGrpSpPr>
          <p:cNvPr id="17" name="Group 16">
            <a:extLst>
              <a:ext uri="{FF2B5EF4-FFF2-40B4-BE49-F238E27FC236}">
                <a16:creationId xmlns:a16="http://schemas.microsoft.com/office/drawing/2014/main" id="{C53C57CE-85B4-2365-9E77-4BA451F252CB}"/>
              </a:ext>
            </a:extLst>
          </p:cNvPr>
          <p:cNvGrpSpPr/>
          <p:nvPr/>
        </p:nvGrpSpPr>
        <p:grpSpPr>
          <a:xfrm>
            <a:off x="6321600" y="1900647"/>
            <a:ext cx="3533502" cy="4500154"/>
            <a:chOff x="8312331" y="1900647"/>
            <a:chExt cx="3533502" cy="4500154"/>
          </a:xfrm>
        </p:grpSpPr>
        <p:sp>
          <p:nvSpPr>
            <p:cNvPr id="8" name="Rectangle: Rounded Corners 7">
              <a:extLst>
                <a:ext uri="{FF2B5EF4-FFF2-40B4-BE49-F238E27FC236}">
                  <a16:creationId xmlns:a16="http://schemas.microsoft.com/office/drawing/2014/main" id="{3967C6C3-B207-E539-1904-03D9FEB43347}"/>
                </a:ext>
              </a:extLst>
            </p:cNvPr>
            <p:cNvSpPr/>
            <p:nvPr/>
          </p:nvSpPr>
          <p:spPr>
            <a:xfrm>
              <a:off x="8312331" y="1900647"/>
              <a:ext cx="3533502" cy="4500154"/>
            </a:xfrm>
            <a:prstGeom prst="roundRect">
              <a:avLst>
                <a:gd name="adj" fmla="val 3728"/>
              </a:avLst>
            </a:prstGeom>
            <a:solidFill>
              <a:schemeClr val="bg1"/>
            </a:solidFill>
            <a:ln>
              <a:solidFill>
                <a:schemeClr val="bg1"/>
              </a:solidFill>
            </a:ln>
            <a:effectLst>
              <a:outerShdw blurRad="50800" dist="25400" dir="5400000" algn="t"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IL" dirty="0"/>
            </a:p>
          </p:txBody>
        </p:sp>
        <p:sp>
          <p:nvSpPr>
            <p:cNvPr id="13" name="TextBox 12">
              <a:extLst>
                <a:ext uri="{FF2B5EF4-FFF2-40B4-BE49-F238E27FC236}">
                  <a16:creationId xmlns:a16="http://schemas.microsoft.com/office/drawing/2014/main" id="{56AAF72E-89E7-7AC3-4F84-0C90AD963786}"/>
                </a:ext>
              </a:extLst>
            </p:cNvPr>
            <p:cNvSpPr txBox="1"/>
            <p:nvPr/>
          </p:nvSpPr>
          <p:spPr>
            <a:xfrm>
              <a:off x="8547199" y="2099667"/>
              <a:ext cx="3149211" cy="221599"/>
            </a:xfrm>
            <a:prstGeom prst="rect">
              <a:avLst/>
            </a:prstGeom>
            <a:noFill/>
          </p:spPr>
          <p:txBody>
            <a:bodyPr vert="horz" wrap="square" lIns="0" tIns="0" rIns="0" bIns="0" rtlCol="0">
              <a:spAutoFit/>
            </a:bodyPr>
            <a:lstStyle>
              <a:lvl1pPr lvl="0" indent="0">
                <a:lnSpc>
                  <a:spcPct val="90000"/>
                </a:lnSpc>
                <a:spcBef>
                  <a:spcPts val="1000"/>
                </a:spcBef>
                <a:buFont typeface="Arial" panose="020B0604020202020204" pitchFamily="34" charset="0"/>
                <a:buNone/>
                <a:defRPr sz="1600" b="1">
                  <a:solidFill>
                    <a:schemeClr val="accent6">
                      <a:alpha val="80000"/>
                    </a:schemeClr>
                  </a:solidFill>
                </a:defRPr>
              </a:lvl1pPr>
              <a:lvl2pPr marL="685800" indent="-228600">
                <a:lnSpc>
                  <a:spcPct val="90000"/>
                </a:lnSpc>
                <a:spcBef>
                  <a:spcPts val="500"/>
                </a:spcBef>
                <a:buFont typeface="Arial" panose="020B0604020202020204" pitchFamily="34" charset="0"/>
                <a:buChar char="•"/>
              </a:lvl2pPr>
              <a:lvl3pPr marL="1143000" indent="-228600">
                <a:lnSpc>
                  <a:spcPct val="90000"/>
                </a:lnSpc>
                <a:spcBef>
                  <a:spcPts val="500"/>
                </a:spcBef>
                <a:buFont typeface="Arial" panose="020B0604020202020204" pitchFamily="34" charset="0"/>
                <a:buChar char="•"/>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rPr>
                <a:t>Ποσοστό ανοίγματος σύντομου περιεχομένου ευαισθητοποίησης</a:t>
              </a:r>
            </a:p>
          </p:txBody>
        </p:sp>
        <p:graphicFrame>
          <p:nvGraphicFramePr>
            <p:cNvPr id="23" name="cab_average_open_rate_graph">
              <a:extLst>
                <a:ext uri="{FF2B5EF4-FFF2-40B4-BE49-F238E27FC236}">
                  <a16:creationId xmlns:a16="http://schemas.microsoft.com/office/drawing/2014/main" id="{70305986-79BA-C0C1-DA7C-636E6ACA3B05}"/>
                </a:ext>
              </a:extLst>
            </p:cNvPr>
            <p:cNvGraphicFramePr/>
            <p:nvPr>
              <p:extLst>
                <p:ext uri="{D42A27DB-BD31-4B8C-83A1-F6EECF244321}">
                  <p14:modId xmlns:p14="http://schemas.microsoft.com/office/powerpoint/2010/main" val="314783911"/>
                </p:ext>
              </p:extLst>
            </p:nvPr>
          </p:nvGraphicFramePr>
          <p:xfrm>
            <a:off x="8461754" y="4239613"/>
            <a:ext cx="3234656" cy="2010470"/>
          </p:xfrm>
          <a:graphic>
            <a:graphicData uri="http://schemas.openxmlformats.org/drawingml/2006/chart">
              <c:chart xmlns:c="http://schemas.openxmlformats.org/drawingml/2006/chart" xmlns:r="http://schemas.openxmlformats.org/officeDocument/2006/relationships" r:id="rId5"/>
            </a:graphicData>
          </a:graphic>
        </p:graphicFrame>
        <p:sp>
          <p:nvSpPr>
            <p:cNvPr id="18" name="TextBox 17">
              <a:extLst>
                <a:ext uri="{FF2B5EF4-FFF2-40B4-BE49-F238E27FC236}">
                  <a16:creationId xmlns:a16="http://schemas.microsoft.com/office/drawing/2014/main" id="{1A970DC4-060A-A025-7355-2AD0095554B8}"/>
                </a:ext>
              </a:extLst>
            </p:cNvPr>
            <p:cNvSpPr txBox="1"/>
            <p:nvPr/>
          </p:nvSpPr>
          <p:spPr>
            <a:xfrm>
              <a:off x="8547199" y="3024000"/>
              <a:ext cx="1558280" cy="1292662"/>
            </a:xfrm>
            <a:prstGeom prst="rect">
              <a:avLst/>
            </a:prstGeom>
            <a:noFill/>
          </p:spPr>
          <p:txBody>
            <a:bodyPr wrap="square" lIns="0" tIns="0" rIns="0" bIns="0" rtlCol="0">
              <a:spAutoFit/>
            </a:bodyPr>
            <a:lstStyle/>
            <a:p>
              <a:r>
                <a:rPr lang="en-US" sz="2800" b="1" dirty="0">
                  <a:solidFill>
                    <a:schemeClr val="accent1"/>
                  </a:solidFill>
                </a:rPr>
                <a:t>53.8%</a:t>
              </a:r>
              <a:r>
                <a:rPr lang="en-US" sz="2800" b="1" dirty="0" err="1">
                  <a:solidFill>
                    <a:schemeClr val="accent1"/>
                  </a:solidFill>
                </a:rPr>
                <a:t/>
              </a:r>
              <a:r>
                <a:rPr lang="en-US" sz="2800" b="1" dirty="0">
                  <a:solidFill>
                    <a:schemeClr val="accent1"/>
                  </a:solidFill>
                </a:rPr>
                <a:t/>
              </a:r>
              <a:endParaRPr lang="en-IL" sz="2800" b="1" dirty="0">
                <a:solidFill>
                  <a:schemeClr val="accent1"/>
                </a:solidFill>
              </a:endParaRPr>
            </a:p>
          </p:txBody>
        </p:sp>
        <p:sp>
          <p:nvSpPr>
            <p:cNvPr id="21" name="Rectangle: Rounded Corners 20">
              <a:extLst>
                <a:ext uri="{FF2B5EF4-FFF2-40B4-BE49-F238E27FC236}">
                  <a16:creationId xmlns:a16="http://schemas.microsoft.com/office/drawing/2014/main" id="{94384AE7-F394-6962-C38B-56CD135370F9}"/>
                </a:ext>
              </a:extLst>
            </p:cNvPr>
            <p:cNvSpPr/>
            <p:nvPr/>
          </p:nvSpPr>
          <p:spPr>
            <a:xfrm>
              <a:off x="8571395" y="3480644"/>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3">
                      <a:alpha val="80000"/>
                    </a:schemeClr>
                  </a:solidFill>
                </a:rPr>
                <a:t>-43.4%</a:t>
              </a:r>
              <a:r>
                <a:rPr lang="en-US" sz="1000" b="1" dirty="0" err="1">
                  <a:solidFill>
                    <a:schemeClr val="accent3">
                      <a:alpha val="80000"/>
                    </a:schemeClr>
                  </a:solidFill>
                </a:rPr>
                <a:t/>
              </a:r>
              <a:r>
                <a:rPr lang="en-US" sz="1000" b="1" dirty="0">
                  <a:solidFill>
                    <a:schemeClr val="accent3">
                      <a:alpha val="80000"/>
                    </a:schemeClr>
                  </a:solidFill>
                </a:rPr>
                <a:t/>
              </a:r>
              <a:endParaRPr lang="en-IL" sz="1000" b="1" dirty="0">
                <a:solidFill>
                  <a:schemeClr val="accent3">
                    <a:alpha val="80000"/>
                  </a:schemeClr>
                </a:solidFill>
              </a:endParaRPr>
            </a:p>
          </p:txBody>
        </p:sp>
      </p:grpSp>
      <p:sp>
        <p:nvSpPr>
          <p:cNvPr id="3" name="TextBox 2">
            <a:extLst>
              <a:ext uri="{FF2B5EF4-FFF2-40B4-BE49-F238E27FC236}">
                <a16:creationId xmlns:a16="http://schemas.microsoft.com/office/drawing/2014/main" id="{E0135DE3-3DC9-B064-9E39-5007E73CEAEB}"/>
              </a:ext>
            </a:extLst>
          </p:cNvPr>
          <p:cNvSpPr txBox="1"/>
          <p:nvPr/>
        </p:nvSpPr>
        <p:spPr>
          <a:xfrm>
            <a:off x="529342" y="386318"/>
            <a:ext cx="5401195" cy="3877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800" dirty="0">
                <a:solidFill>
                  <a:schemeClr val="bg2"/>
                </a:solidFill>
              </a:rPr>
              <a:t>Αποτελεσματικότητα εκπαίδευσης</a:t>
            </a:r>
            <a:endParaRPr lang="en-IL" sz="2800" dirty="0">
              <a:solidFill>
                <a:schemeClr val="bg2"/>
              </a:solidFill>
            </a:endParaRPr>
          </a:p>
        </p:txBody>
      </p:sp>
    </p:spTree>
    <p:extLst>
      <p:ext uri="{BB962C8B-B14F-4D97-AF65-F5344CB8AC3E}">
        <p14:creationId xmlns:p14="http://schemas.microsoft.com/office/powerpoint/2010/main" val="12331925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high_risk_employee_trend">
    <p:spTree>
      <p:nvGrpSpPr>
        <p:cNvPr id="1" name=""/>
        <p:cNvGrpSpPr/>
        <p:nvPr/>
      </p:nvGrpSpPr>
      <p:grpSpPr>
        <a:xfrm>
          <a:off x="0" y="0"/>
          <a:ext cx="0" cy="0"/>
          <a:chOff x="0" y="0"/>
          <a:chExt cx="0" cy="0"/>
        </a:xfrm>
      </p:grpSpPr>
      <p:graphicFrame>
        <p:nvGraphicFramePr>
          <p:cNvPr id="10" name="percentage_employees_at_high_risk">
            <a:extLst>
              <a:ext uri="{FF2B5EF4-FFF2-40B4-BE49-F238E27FC236}">
                <a16:creationId xmlns:a16="http://schemas.microsoft.com/office/drawing/2014/main" id="{124327E5-1F6B-BE3B-A64D-652841A5E3A9}"/>
              </a:ext>
            </a:extLst>
          </p:cNvPr>
          <p:cNvGraphicFramePr/>
          <p:nvPr>
            <p:extLst>
              <p:ext uri="{D42A27DB-BD31-4B8C-83A1-F6EECF244321}">
                <p14:modId xmlns:p14="http://schemas.microsoft.com/office/powerpoint/2010/main" val="2087528537"/>
              </p:ext>
            </p:extLst>
          </p:nvPr>
        </p:nvGraphicFramePr>
        <p:xfrm>
          <a:off x="3762102" y="920930"/>
          <a:ext cx="8144691" cy="331143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number_employees_in_organization">
            <a:extLst>
              <a:ext uri="{FF2B5EF4-FFF2-40B4-BE49-F238E27FC236}">
                <a16:creationId xmlns:a16="http://schemas.microsoft.com/office/drawing/2014/main" id="{5D53E91A-8CB2-8899-396A-8F34BF811718}"/>
              </a:ext>
            </a:extLst>
          </p:cNvPr>
          <p:cNvGraphicFramePr/>
          <p:nvPr>
            <p:extLst>
              <p:ext uri="{D42A27DB-BD31-4B8C-83A1-F6EECF244321}">
                <p14:modId xmlns:p14="http://schemas.microsoft.com/office/powerpoint/2010/main" val="1757363845"/>
              </p:ext>
            </p:extLst>
          </p:nvPr>
        </p:nvGraphicFramePr>
        <p:xfrm>
          <a:off x="3762102" y="4493623"/>
          <a:ext cx="8128000" cy="2095378"/>
        </p:xfrm>
        <a:graphic>
          <a:graphicData uri="http://schemas.openxmlformats.org/drawingml/2006/chart">
            <c:chart xmlns:c="http://schemas.openxmlformats.org/drawingml/2006/chart" xmlns:r="http://schemas.openxmlformats.org/officeDocument/2006/relationships" r:id="rId4"/>
          </a:graphicData>
        </a:graphic>
      </p:graphicFrame>
      <p:sp>
        <p:nvSpPr>
          <p:cNvPr id="3" name="TextBox 2">
            <a:extLst>
              <a:ext uri="{FF2B5EF4-FFF2-40B4-BE49-F238E27FC236}">
                <a16:creationId xmlns:a16="http://schemas.microsoft.com/office/drawing/2014/main" id="{D7BB608F-AC04-EC70-C42A-5C382ABE88DB}"/>
              </a:ext>
            </a:extLst>
          </p:cNvPr>
          <p:cNvSpPr txBox="1"/>
          <p:nvPr/>
        </p:nvSpPr>
        <p:spPr>
          <a:xfrm>
            <a:off x="235427" y="1245600"/>
            <a:ext cx="2867002"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Τάση υπαλλήλων υψηλού κινδύνου</a:t>
            </a:r>
            <a:endParaRPr lang="en-IL" dirty="0">
              <a:solidFill>
                <a:schemeClr val="bg2"/>
              </a:solidFill>
            </a:endParaRPr>
          </a:p>
        </p:txBody>
      </p:sp>
    </p:spTree>
    <p:extLst>
      <p:ext uri="{BB962C8B-B14F-4D97-AF65-F5344CB8AC3E}">
        <p14:creationId xmlns:p14="http://schemas.microsoft.com/office/powerpoint/2010/main" val="2410065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click_rate">
    <p:spTree>
      <p:nvGrpSpPr>
        <p:cNvPr id="1" name=""/>
        <p:cNvGrpSpPr/>
        <p:nvPr/>
      </p:nvGrpSpPr>
      <p:grpSpPr>
        <a:xfrm>
          <a:off x="0" y="0"/>
          <a:ext cx="0" cy="0"/>
          <a:chOff x="0" y="0"/>
          <a:chExt cx="0" cy="0"/>
        </a:xfrm>
      </p:grpSpPr>
      <p:graphicFrame>
        <p:nvGraphicFramePr>
          <p:cNvPr id="3" name="click_rate">
            <a:extLst>
              <a:ext uri="{FF2B5EF4-FFF2-40B4-BE49-F238E27FC236}">
                <a16:creationId xmlns:a16="http://schemas.microsoft.com/office/drawing/2014/main" id="{6E9DE18B-0BB4-FA84-C67C-D494CD2FFD53}"/>
              </a:ext>
            </a:extLst>
          </p:cNvPr>
          <p:cNvGraphicFramePr/>
          <p:nvPr>
            <p:extLst>
              <p:ext uri="{D42A27DB-BD31-4B8C-83A1-F6EECF244321}">
                <p14:modId xmlns:p14="http://schemas.microsoft.com/office/powerpoint/2010/main" val="8260658"/>
              </p:ext>
            </p:extLst>
          </p:nvPr>
        </p:nvGraphicFramePr>
        <p:xfrm>
          <a:off x="3559926" y="920930"/>
          <a:ext cx="8346867" cy="566807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8973044E-0145-0C48-1DC8-F7CB5303B117}"/>
              </a:ext>
            </a:extLst>
          </p:cNvPr>
          <p:cNvSpPr txBox="1"/>
          <p:nvPr/>
        </p:nvSpPr>
        <p:spPr>
          <a:xfrm>
            <a:off x="235427" y="1245600"/>
            <a:ext cx="2631869"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Αναλογία κλικ προς αριθμό εμφανίσεων</a:t>
            </a:r>
            <a:endParaRPr lang="en-IL" dirty="0">
              <a:solidFill>
                <a:schemeClr val="bg2"/>
              </a:solidFill>
            </a:endParaRPr>
          </a:p>
        </p:txBody>
      </p:sp>
    </p:spTree>
    <p:extLst>
      <p:ext uri="{BB962C8B-B14F-4D97-AF65-F5344CB8AC3E}">
        <p14:creationId xmlns:p14="http://schemas.microsoft.com/office/powerpoint/2010/main" val="1685786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last_training_perio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AC48A2-3EC9-FE91-0196-4A16E0E9CC23}"/>
              </a:ext>
            </a:extLst>
          </p:cNvPr>
          <p:cNvSpPr txBox="1"/>
          <p:nvPr/>
        </p:nvSpPr>
        <p:spPr>
          <a:xfrm>
            <a:off x="1768317" y="2139185"/>
            <a:ext cx="10131946" cy="677108"/>
          </a:xfrm>
          <a:prstGeom prst="rect">
            <a:avLst/>
          </a:prstGeom>
          <a:noFill/>
        </p:spPr>
        <p:txBody>
          <a:bodyPr wrap="square" lIns="0" tIns="0" rIns="0" bIns="0" rtlCol="0">
            <a:spAutoFit/>
          </a:bodyPr>
          <a:lstStyle/>
          <a:p>
            <a:r>
              <a:rPr lang="en-US" sz="4400" b="1" dirty="0">
                <a:solidFill>
                  <a:schemeClr val="bg1"/>
                </a:solidFill>
              </a:rPr>
              <a:t>Τελευταία περίοδος εκπαίδευσης</a:t>
            </a:r>
            <a:endParaRPr lang="en-IL" sz="4400" b="1" dirty="0">
              <a:solidFill>
                <a:schemeClr val="bg1"/>
              </a:solidFill>
            </a:endParaRPr>
          </a:p>
        </p:txBody>
      </p:sp>
      <p:sp>
        <p:nvSpPr>
          <p:cNvPr id="4" name="TextBox 3">
            <a:extLst>
              <a:ext uri="{FF2B5EF4-FFF2-40B4-BE49-F238E27FC236}">
                <a16:creationId xmlns:a16="http://schemas.microsoft.com/office/drawing/2014/main" id="{6F28FAF9-AE17-8D53-5414-3E16D2DF8A49}"/>
              </a:ext>
            </a:extLst>
          </p:cNvPr>
          <p:cNvSpPr txBox="1"/>
          <p:nvPr/>
        </p:nvSpPr>
        <p:spPr>
          <a:xfrm>
            <a:off x="1768317" y="3291840"/>
            <a:ext cx="9609432" cy="566502"/>
          </a:xfrm>
          <a:prstGeom prst="rect">
            <a:avLst/>
          </a:prstGeom>
          <a:noFill/>
        </p:spPr>
        <p:txBody>
          <a:bodyPr wrap="square" lIns="0" tIns="0" rIns="0" bIns="0" rtlCol="0">
            <a:spAutoFit/>
          </a:bodyPr>
          <a:lstStyle/>
          <a:p>
            <a:pPr algn="l">
              <a:lnSpc>
                <a:spcPct val="150000"/>
              </a:lnSpc>
            </a:pPr>
            <a:r>
              <a:rPr lang="en-US" sz="2800" b="0" dirty="0">
                <a:solidFill>
                  <a:schemeClr val="bg1"/>
                </a:solidFill>
              </a:rPr>
              <a:t>March 28, 2024</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b="0" dirty="0">
                <a:solidFill>
                  <a:schemeClr val="bg1"/>
                </a:solidFill>
              </a:rPr>
              <a:t> - June 25, 2024</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dirty="0" err="1">
                <a:solidFill>
                  <a:schemeClr val="bg1"/>
                </a:solidFill>
              </a:rPr>
              <a:t/>
            </a:r>
            <a:r>
              <a:rPr lang="en-US" sz="2800" b="0" dirty="0" err="1">
                <a:solidFill>
                  <a:schemeClr val="bg1"/>
                </a:solidFill>
              </a:rPr>
              <a:t/>
            </a:r>
            <a:r>
              <a:rPr lang="en-US" sz="2800" b="0" dirty="0">
                <a:solidFill>
                  <a:schemeClr val="bg1"/>
                </a:solidFill>
              </a:rPr>
              <a:t/>
            </a:r>
            <a:endParaRPr lang="en-IL" sz="2800" b="0" dirty="0">
              <a:solidFill>
                <a:schemeClr val="bg1"/>
              </a:solidFill>
            </a:endParaRPr>
          </a:p>
        </p:txBody>
      </p:sp>
    </p:spTree>
    <p:extLst>
      <p:ext uri="{BB962C8B-B14F-4D97-AF65-F5344CB8AC3E}">
        <p14:creationId xmlns:p14="http://schemas.microsoft.com/office/powerpoint/2010/main" val="2088434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organization_breakdown">
    <p:spTree>
      <p:nvGrpSpPr>
        <p:cNvPr id="1" name=""/>
        <p:cNvGrpSpPr/>
        <p:nvPr/>
      </p:nvGrpSpPr>
      <p:grpSpPr>
        <a:xfrm>
          <a:off x="0" y="0"/>
          <a:ext cx="0" cy="0"/>
          <a:chOff x="0" y="0"/>
          <a:chExt cx="0" cy="0"/>
        </a:xfrm>
      </p:grpSpPr>
      <p:graphicFrame>
        <p:nvGraphicFramePr>
          <p:cNvPr id="9" name="organization_breakdown">
            <a:extLst>
              <a:ext uri="{FF2B5EF4-FFF2-40B4-BE49-F238E27FC236}">
                <a16:creationId xmlns:a16="http://schemas.microsoft.com/office/drawing/2014/main" id="{F70F5378-095F-25A9-E8CC-09210B28F9B5}"/>
              </a:ext>
            </a:extLst>
          </p:cNvPr>
          <p:cNvGraphicFramePr/>
          <p:nvPr>
            <p:extLst>
              <p:ext uri="{D42A27DB-BD31-4B8C-83A1-F6EECF244321}">
                <p14:modId xmlns:p14="http://schemas.microsoft.com/office/powerpoint/2010/main" val="4086632758"/>
              </p:ext>
            </p:extLst>
          </p:nvPr>
        </p:nvGraphicFramePr>
        <p:xfrm>
          <a:off x="365960" y="2676338"/>
          <a:ext cx="11460079" cy="3958390"/>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296BE5E4-BA5D-C109-7542-544C445C6567}"/>
              </a:ext>
            </a:extLst>
          </p:cNvPr>
          <p:cNvSpPr txBox="1"/>
          <p:nvPr/>
        </p:nvSpPr>
        <p:spPr>
          <a:xfrm>
            <a:off x="235428" y="920929"/>
            <a:ext cx="11651772" cy="1165257"/>
          </a:xfrm>
          <a:prstGeom prst="rect">
            <a:avLst/>
          </a:prstGeom>
          <a:noFill/>
        </p:spPr>
        <p:txBody>
          <a:bodyPr vert="horz" wrap="square" lIns="0" tIns="0" rIns="0" bIns="0" rtlCol="0">
            <a:no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Ταξινόμηση οργανισμού ανά ομάδα κινδύνου</a:t>
            </a:r>
            <a:endParaRPr lang="en-IL" dirty="0">
              <a:solidFill>
                <a:schemeClr val="bg2"/>
              </a:solidFill>
            </a:endParaRPr>
          </a:p>
        </p:txBody>
      </p:sp>
    </p:spTree>
    <p:extLst>
      <p:ext uri="{BB962C8B-B14F-4D97-AF65-F5344CB8AC3E}">
        <p14:creationId xmlns:p14="http://schemas.microsoft.com/office/powerpoint/2010/main" val="3798617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new_vs_veteran_employees">
    <p:spTree>
      <p:nvGrpSpPr>
        <p:cNvPr id="1" name=""/>
        <p:cNvGrpSpPr/>
        <p:nvPr/>
      </p:nvGrpSpPr>
      <p:grpSpPr>
        <a:xfrm>
          <a:off x="0" y="0"/>
          <a:ext cx="0" cy="0"/>
          <a:chOff x="0" y="0"/>
          <a:chExt cx="0" cy="0"/>
        </a:xfrm>
      </p:grpSpPr>
      <p:graphicFrame>
        <p:nvGraphicFramePr>
          <p:cNvPr id="4" name="click_rate_by_employees_seniority_group">
            <a:extLst>
              <a:ext uri="{FF2B5EF4-FFF2-40B4-BE49-F238E27FC236}">
                <a16:creationId xmlns:a16="http://schemas.microsoft.com/office/drawing/2014/main" id="{869A777A-D439-8B72-CDC2-B7B20751CC43}"/>
              </a:ext>
            </a:extLst>
          </p:cNvPr>
          <p:cNvGraphicFramePr/>
          <p:nvPr>
            <p:extLst>
              <p:ext uri="{D42A27DB-BD31-4B8C-83A1-F6EECF244321}">
                <p14:modId xmlns:p14="http://schemas.microsoft.com/office/powerpoint/2010/main" val="4276163537"/>
              </p:ext>
            </p:extLst>
          </p:nvPr>
        </p:nvGraphicFramePr>
        <p:xfrm>
          <a:off x="3559926" y="424543"/>
          <a:ext cx="8346867" cy="338097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number_of_employees_by_seniority_group">
            <a:extLst>
              <a:ext uri="{FF2B5EF4-FFF2-40B4-BE49-F238E27FC236}">
                <a16:creationId xmlns:a16="http://schemas.microsoft.com/office/drawing/2014/main" id="{67CF0AAA-5B12-5578-BB5B-C2FB7004B320}"/>
              </a:ext>
            </a:extLst>
          </p:cNvPr>
          <p:cNvGraphicFramePr/>
          <p:nvPr>
            <p:extLst>
              <p:ext uri="{D42A27DB-BD31-4B8C-83A1-F6EECF244321}">
                <p14:modId xmlns:p14="http://schemas.microsoft.com/office/powerpoint/2010/main" val="612069186"/>
              </p:ext>
            </p:extLst>
          </p:nvPr>
        </p:nvGraphicFramePr>
        <p:xfrm>
          <a:off x="3559926" y="4087906"/>
          <a:ext cx="8346867" cy="2456587"/>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Box 1">
            <a:extLst>
              <a:ext uri="{FF2B5EF4-FFF2-40B4-BE49-F238E27FC236}">
                <a16:creationId xmlns:a16="http://schemas.microsoft.com/office/drawing/2014/main" id="{2C87328C-53F9-E00F-9246-8EFEB1CF53DD}"/>
              </a:ext>
            </a:extLst>
          </p:cNvPr>
          <p:cNvSpPr txBox="1"/>
          <p:nvPr/>
        </p:nvSpPr>
        <p:spPr>
          <a:xfrm>
            <a:off x="235428" y="1245600"/>
            <a:ext cx="2618806" cy="3877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sz="2800" dirty="0">
                <a:solidFill>
                  <a:schemeClr val="bg2"/>
                </a:solidFill>
              </a:rPr>
              <a:t>Νέοι vs. βετεράνοι υπάλληλοι</a:t>
            </a:r>
            <a:endParaRPr lang="en-IL" sz="2800" dirty="0">
              <a:solidFill>
                <a:schemeClr val="bg2"/>
              </a:solidFill>
            </a:endParaRPr>
          </a:p>
        </p:txBody>
      </p:sp>
    </p:spTree>
    <p:extLst>
      <p:ext uri="{BB962C8B-B14F-4D97-AF65-F5344CB8AC3E}">
        <p14:creationId xmlns:p14="http://schemas.microsoft.com/office/powerpoint/2010/main" val="42333358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number_of_reported_email_by_type">
    <p:spTree>
      <p:nvGrpSpPr>
        <p:cNvPr id="1" name=""/>
        <p:cNvGrpSpPr/>
        <p:nvPr/>
      </p:nvGrpSpPr>
      <p:grpSpPr>
        <a:xfrm>
          <a:off x="0" y="0"/>
          <a:ext cx="0" cy="0"/>
          <a:chOff x="0" y="0"/>
          <a:chExt cx="0" cy="0"/>
        </a:xfrm>
      </p:grpSpPr>
      <p:graphicFrame>
        <p:nvGraphicFramePr>
          <p:cNvPr id="2" name="number_of_reported_email_by_type">
            <a:extLst>
              <a:ext uri="{FF2B5EF4-FFF2-40B4-BE49-F238E27FC236}">
                <a16:creationId xmlns:a16="http://schemas.microsoft.com/office/drawing/2014/main" id="{7C458E32-A615-D7B4-B78C-6D58188B624A}"/>
              </a:ext>
            </a:extLst>
          </p:cNvPr>
          <p:cNvGraphicFramePr/>
          <p:nvPr>
            <p:extLst>
              <p:ext uri="{D42A27DB-BD31-4B8C-83A1-F6EECF244321}">
                <p14:modId xmlns:p14="http://schemas.microsoft.com/office/powerpoint/2010/main" val="3160764014"/>
              </p:ext>
            </p:extLst>
          </p:nvPr>
        </p:nvGraphicFramePr>
        <p:xfrm>
          <a:off x="365961" y="2761247"/>
          <a:ext cx="11460079" cy="395839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B6D0D51D-A9C2-D0F0-3FC9-F634DFECA85D}"/>
              </a:ext>
            </a:extLst>
          </p:cNvPr>
          <p:cNvSpPr txBox="1"/>
          <p:nvPr/>
        </p:nvSpPr>
        <p:spPr>
          <a:xfrm>
            <a:off x="235428" y="920929"/>
            <a:ext cx="11651772" cy="1165257"/>
          </a:xfrm>
          <a:prstGeom prst="rect">
            <a:avLst/>
          </a:prstGeom>
          <a:noFill/>
        </p:spPr>
        <p:txBody>
          <a:bodyPr vert="horz" wrap="square" lIns="0" tIns="0" rIns="0" bIns="0" rtlCol="0">
            <a:no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Αριθμός αναφερόμενων email ανά τύπο</a:t>
            </a:r>
            <a:endParaRPr lang="en-IL" dirty="0">
              <a:solidFill>
                <a:schemeClr val="bg2"/>
              </a:solidFill>
            </a:endParaRPr>
          </a:p>
        </p:txBody>
      </p:sp>
    </p:spTree>
    <p:extLst>
      <p:ext uri="{BB962C8B-B14F-4D97-AF65-F5344CB8AC3E}">
        <p14:creationId xmlns:p14="http://schemas.microsoft.com/office/powerpoint/2010/main" val="159762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accumulated_reporting_rate">
    <p:spTree>
      <p:nvGrpSpPr>
        <p:cNvPr id="1" name=""/>
        <p:cNvGrpSpPr/>
        <p:nvPr/>
      </p:nvGrpSpPr>
      <p:grpSpPr>
        <a:xfrm>
          <a:off x="0" y="0"/>
          <a:ext cx="0" cy="0"/>
          <a:chOff x="0" y="0"/>
          <a:chExt cx="0" cy="0"/>
        </a:xfrm>
      </p:grpSpPr>
      <p:graphicFrame>
        <p:nvGraphicFramePr>
          <p:cNvPr id="3" name="accumulated_reporting_rate">
            <a:extLst>
              <a:ext uri="{FF2B5EF4-FFF2-40B4-BE49-F238E27FC236}">
                <a16:creationId xmlns:a16="http://schemas.microsoft.com/office/drawing/2014/main" id="{FAE0D153-C7F1-B3EF-0849-D175948CB7D1}"/>
              </a:ext>
            </a:extLst>
          </p:cNvPr>
          <p:cNvGraphicFramePr/>
          <p:nvPr>
            <p:extLst>
              <p:ext uri="{D42A27DB-BD31-4B8C-83A1-F6EECF244321}">
                <p14:modId xmlns:p14="http://schemas.microsoft.com/office/powerpoint/2010/main" val="1720196976"/>
              </p:ext>
            </p:extLst>
          </p:nvPr>
        </p:nvGraphicFramePr>
        <p:xfrm>
          <a:off x="3867712" y="424544"/>
          <a:ext cx="8039081" cy="6164458"/>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F198596D-6845-8986-90CE-B8B285DC33E1}"/>
              </a:ext>
            </a:extLst>
          </p:cNvPr>
          <p:cNvSpPr txBox="1"/>
          <p:nvPr/>
        </p:nvSpPr>
        <p:spPr>
          <a:xfrm>
            <a:off x="235427" y="1245600"/>
            <a:ext cx="3213167"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 υπαλλήλων που ανέφεραν κάποιο email</a:t>
            </a:r>
            <a:endParaRPr lang="en-IL" dirty="0">
              <a:solidFill>
                <a:schemeClr val="bg2"/>
              </a:solidFill>
            </a:endParaRPr>
          </a:p>
        </p:txBody>
      </p:sp>
    </p:spTree>
    <p:extLst>
      <p:ext uri="{BB962C8B-B14F-4D97-AF65-F5344CB8AC3E}">
        <p14:creationId xmlns:p14="http://schemas.microsoft.com/office/powerpoint/2010/main" val="1366635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reporting_rate_by_risk_group">
    <p:spTree>
      <p:nvGrpSpPr>
        <p:cNvPr id="1" name=""/>
        <p:cNvGrpSpPr/>
        <p:nvPr/>
      </p:nvGrpSpPr>
      <p:grpSpPr>
        <a:xfrm>
          <a:off x="0" y="0"/>
          <a:ext cx="0" cy="0"/>
          <a:chOff x="0" y="0"/>
          <a:chExt cx="0" cy="0"/>
        </a:xfrm>
      </p:grpSpPr>
      <p:graphicFrame>
        <p:nvGraphicFramePr>
          <p:cNvPr id="4" name="reporting_rate_by_risk_group">
            <a:extLst>
              <a:ext uri="{FF2B5EF4-FFF2-40B4-BE49-F238E27FC236}">
                <a16:creationId xmlns:a16="http://schemas.microsoft.com/office/drawing/2014/main" id="{D81C259B-10B1-E2C3-E8C6-F22B06AC6B71}"/>
              </a:ext>
            </a:extLst>
          </p:cNvPr>
          <p:cNvGraphicFramePr/>
          <p:nvPr>
            <p:extLst>
              <p:ext uri="{D42A27DB-BD31-4B8C-83A1-F6EECF244321}">
                <p14:modId xmlns:p14="http://schemas.microsoft.com/office/powerpoint/2010/main" val="2468516900"/>
              </p:ext>
            </p:extLst>
          </p:nvPr>
        </p:nvGraphicFramePr>
        <p:xfrm>
          <a:off x="365961" y="2761247"/>
          <a:ext cx="11460079" cy="395839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DCF6A1DB-8DD5-CE37-25AF-58FD98C3A4CA}"/>
              </a:ext>
            </a:extLst>
          </p:cNvPr>
          <p:cNvSpPr txBox="1"/>
          <p:nvPr/>
        </p:nvSpPr>
        <p:spPr>
          <a:xfrm>
            <a:off x="235428" y="920929"/>
            <a:ext cx="11651772" cy="1165257"/>
          </a:xfrm>
          <a:prstGeom prst="rect">
            <a:avLst/>
          </a:prstGeom>
          <a:noFill/>
        </p:spPr>
        <p:txBody>
          <a:bodyPr vert="horz" wrap="square" lIns="0" tIns="0" rIns="0" bIns="0" rtlCol="0">
            <a:no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Ποσοστό αναφοράς ανά ομάδα κινδύνου</a:t>
            </a:r>
            <a:endParaRPr lang="en-IL" dirty="0">
              <a:solidFill>
                <a:schemeClr val="bg2"/>
              </a:solidFill>
            </a:endParaRPr>
          </a:p>
        </p:txBody>
      </p:sp>
    </p:spTree>
    <p:extLst>
      <p:ext uri="{BB962C8B-B14F-4D97-AF65-F5344CB8AC3E}">
        <p14:creationId xmlns:p14="http://schemas.microsoft.com/office/powerpoint/2010/main" val="13709883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open_rate">
    <p:spTree>
      <p:nvGrpSpPr>
        <p:cNvPr id="1" name=""/>
        <p:cNvGrpSpPr/>
        <p:nvPr/>
      </p:nvGrpSpPr>
      <p:grpSpPr>
        <a:xfrm>
          <a:off x="0" y="0"/>
          <a:ext cx="0" cy="0"/>
          <a:chOff x="0" y="0"/>
          <a:chExt cx="0" cy="0"/>
        </a:xfrm>
      </p:grpSpPr>
      <p:graphicFrame>
        <p:nvGraphicFramePr>
          <p:cNvPr id="3" name="open_rate">
            <a:extLst>
              <a:ext uri="{FF2B5EF4-FFF2-40B4-BE49-F238E27FC236}">
                <a16:creationId xmlns:a16="http://schemas.microsoft.com/office/drawing/2014/main" id="{BA3E54F8-CBB8-0F6A-35A4-D5783690D14C}"/>
              </a:ext>
            </a:extLst>
          </p:cNvPr>
          <p:cNvGraphicFramePr/>
          <p:nvPr>
            <p:extLst>
              <p:ext uri="{D42A27DB-BD31-4B8C-83A1-F6EECF244321}">
                <p14:modId xmlns:p14="http://schemas.microsoft.com/office/powerpoint/2010/main" val="1370025800"/>
              </p:ext>
            </p:extLst>
          </p:nvPr>
        </p:nvGraphicFramePr>
        <p:xfrm>
          <a:off x="3559926" y="920930"/>
          <a:ext cx="8346867" cy="566807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8F0D5A5A-C056-94DE-BD01-7D264452812A}"/>
              </a:ext>
            </a:extLst>
          </p:cNvPr>
          <p:cNvSpPr txBox="1"/>
          <p:nvPr/>
        </p:nvSpPr>
        <p:spPr>
          <a:xfrm>
            <a:off x="235427" y="1245600"/>
            <a:ext cx="2795156"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Ποσοστό ανοίγματος</a:t>
            </a:r>
            <a:endParaRPr lang="en-IL" dirty="0">
              <a:solidFill>
                <a:schemeClr val="bg2"/>
              </a:solidFill>
            </a:endParaRPr>
          </a:p>
        </p:txBody>
      </p:sp>
    </p:spTree>
    <p:extLst>
      <p:ext uri="{BB962C8B-B14F-4D97-AF65-F5344CB8AC3E}">
        <p14:creationId xmlns:p14="http://schemas.microsoft.com/office/powerpoint/2010/main" val="2202993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cab_summary">
    <p:spTree>
      <p:nvGrpSpPr>
        <p:cNvPr id="1" name=""/>
        <p:cNvGrpSpPr/>
        <p:nvPr/>
      </p:nvGrpSpPr>
      <p:grpSpPr>
        <a:xfrm>
          <a:off x="0" y="0"/>
          <a:ext cx="0" cy="0"/>
          <a:chOff x="0" y="0"/>
          <a:chExt cx="0" cy="0"/>
        </a:xfrm>
      </p:grpSpPr>
      <p:graphicFrame>
        <p:nvGraphicFramePr>
          <p:cNvPr id="5" name="cab_summary">
            <a:extLst>
              <a:ext uri="{FF2B5EF4-FFF2-40B4-BE49-F238E27FC236}">
                <a16:creationId xmlns:a16="http://schemas.microsoft.com/office/drawing/2014/main" id="{7F40B35F-497D-6352-EA03-1F287AB52CB9}"/>
              </a:ext>
            </a:extLst>
          </p:cNvPr>
          <p:cNvGraphicFramePr/>
          <p:nvPr>
            <p:extLst>
              <p:ext uri="{D42A27DB-BD31-4B8C-83A1-F6EECF244321}">
                <p14:modId xmlns:p14="http://schemas.microsoft.com/office/powerpoint/2010/main" val="382457478"/>
              </p:ext>
            </p:extLst>
          </p:nvPr>
        </p:nvGraphicFramePr>
        <p:xfrm>
          <a:off x="365961" y="2761247"/>
          <a:ext cx="11460079" cy="395839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B9B0770-B763-77F4-CAF2-49D80BCA8817}"/>
              </a:ext>
            </a:extLst>
          </p:cNvPr>
          <p:cNvSpPr txBox="1"/>
          <p:nvPr/>
        </p:nvSpPr>
        <p:spPr>
          <a:xfrm>
            <a:off x="235428" y="920929"/>
            <a:ext cx="11651772" cy="1165257"/>
          </a:xfrm>
          <a:prstGeom prst="rect">
            <a:avLst/>
          </a:prstGeom>
          <a:noFill/>
        </p:spPr>
        <p:txBody>
          <a:bodyPr vert="horz" wrap="square" lIns="0" tIns="0" rIns="0" bIns="0" rtlCol="0">
            <a:no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Περίληψη σύντομου περιεχομένου ευαισθητοποίησης</a:t>
            </a:r>
            <a:endParaRPr lang="en-IL" dirty="0">
              <a:solidFill>
                <a:schemeClr val="bg2"/>
              </a:solidFill>
            </a:endParaRPr>
          </a:p>
        </p:txBody>
      </p:sp>
    </p:spTree>
    <p:extLst>
      <p:ext uri="{BB962C8B-B14F-4D97-AF65-F5344CB8AC3E}">
        <p14:creationId xmlns:p14="http://schemas.microsoft.com/office/powerpoint/2010/main" val="7852653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answer_rate">
    <p:spTree>
      <p:nvGrpSpPr>
        <p:cNvPr id="1" name=""/>
        <p:cNvGrpSpPr/>
        <p:nvPr/>
      </p:nvGrpSpPr>
      <p:grpSpPr>
        <a:xfrm>
          <a:off x="0" y="0"/>
          <a:ext cx="0" cy="0"/>
          <a:chOff x="0" y="0"/>
          <a:chExt cx="0" cy="0"/>
        </a:xfrm>
      </p:grpSpPr>
      <p:graphicFrame>
        <p:nvGraphicFramePr>
          <p:cNvPr id="3" name="answer_rate">
            <a:extLst>
              <a:ext uri="{FF2B5EF4-FFF2-40B4-BE49-F238E27FC236}">
                <a16:creationId xmlns:a16="http://schemas.microsoft.com/office/drawing/2014/main" id="{BA3E54F8-CBB8-0F6A-35A4-D5783690D14C}"/>
              </a:ext>
            </a:extLst>
          </p:cNvPr>
          <p:cNvGraphicFramePr/>
          <p:nvPr>
            <p:extLst>
              <p:ext uri="{D42A27DB-BD31-4B8C-83A1-F6EECF244321}">
                <p14:modId xmlns:p14="http://schemas.microsoft.com/office/powerpoint/2010/main" val="2169289763"/>
              </p:ext>
            </p:extLst>
          </p:nvPr>
        </p:nvGraphicFramePr>
        <p:xfrm>
          <a:off x="3559926" y="920930"/>
          <a:ext cx="8346867" cy="5668071"/>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0F07056E-FC9B-AEB5-73DB-7DB33D83AF81}"/>
              </a:ext>
            </a:extLst>
          </p:cNvPr>
          <p:cNvSpPr txBox="1"/>
          <p:nvPr/>
        </p:nvSpPr>
        <p:spPr>
          <a:xfrm>
            <a:off x="235428" y="1245600"/>
            <a:ext cx="2808218"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Ποσοστό απάντησης</a:t>
            </a:r>
            <a:endParaRPr lang="en-IL" dirty="0">
              <a:solidFill>
                <a:schemeClr val="bg2"/>
              </a:solidFill>
            </a:endParaRPr>
          </a:p>
        </p:txBody>
      </p:sp>
    </p:spTree>
    <p:extLst>
      <p:ext uri="{BB962C8B-B14F-4D97-AF65-F5344CB8AC3E}">
        <p14:creationId xmlns:p14="http://schemas.microsoft.com/office/powerpoint/2010/main" val="6413770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organization_breakdown_by_engagement_group">
    <p:spTree>
      <p:nvGrpSpPr>
        <p:cNvPr id="1" name=""/>
        <p:cNvGrpSpPr/>
        <p:nvPr/>
      </p:nvGrpSpPr>
      <p:grpSpPr>
        <a:xfrm>
          <a:off x="0" y="0"/>
          <a:ext cx="0" cy="0"/>
          <a:chOff x="0" y="0"/>
          <a:chExt cx="0" cy="0"/>
        </a:xfrm>
      </p:grpSpPr>
      <p:graphicFrame>
        <p:nvGraphicFramePr>
          <p:cNvPr id="2" name="organization_breakdown_by_engagement_group">
            <a:extLst>
              <a:ext uri="{FF2B5EF4-FFF2-40B4-BE49-F238E27FC236}">
                <a16:creationId xmlns:a16="http://schemas.microsoft.com/office/drawing/2014/main" id="{2466D2B5-A339-D5B9-359F-1FB3B3B7DBB0}"/>
              </a:ext>
            </a:extLst>
          </p:cNvPr>
          <p:cNvGraphicFramePr/>
          <p:nvPr>
            <p:extLst>
              <p:ext uri="{D42A27DB-BD31-4B8C-83A1-F6EECF244321}">
                <p14:modId xmlns:p14="http://schemas.microsoft.com/office/powerpoint/2010/main" val="870495395"/>
              </p:ext>
            </p:extLst>
          </p:nvPr>
        </p:nvGraphicFramePr>
        <p:xfrm>
          <a:off x="365961" y="2761247"/>
          <a:ext cx="11460079" cy="395839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DA231CAB-E674-C78D-BAE2-EB7BEF903040}"/>
              </a:ext>
            </a:extLst>
          </p:cNvPr>
          <p:cNvSpPr txBox="1"/>
          <p:nvPr/>
        </p:nvSpPr>
        <p:spPr>
          <a:xfrm>
            <a:off x="235428" y="920929"/>
            <a:ext cx="11651772" cy="1165257"/>
          </a:xfrm>
          <a:prstGeom prst="rect">
            <a:avLst/>
          </a:prstGeom>
          <a:noFill/>
        </p:spPr>
        <p:txBody>
          <a:bodyPr vert="horz" wrap="square" lIns="0" tIns="0" rIns="0" bIns="0" rtlCol="0">
            <a:no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Ταξινόμηση οργανισμού ανά ομάδα αλληλεπίδρασης</a:t>
            </a:r>
            <a:endParaRPr lang="en-IL" dirty="0">
              <a:solidFill>
                <a:schemeClr val="bg2"/>
              </a:solidFill>
            </a:endParaRPr>
          </a:p>
        </p:txBody>
      </p:sp>
    </p:spTree>
    <p:extLst>
      <p:ext uri="{BB962C8B-B14F-4D97-AF65-F5344CB8AC3E}">
        <p14:creationId xmlns:p14="http://schemas.microsoft.com/office/powerpoint/2010/main" val="28210666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auditready_completion">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D43FFA-DD67-ABD5-3A20-D6731DC17BCC}"/>
              </a:ext>
            </a:extLst>
          </p:cNvPr>
          <p:cNvSpPr txBox="1"/>
          <p:nvPr/>
        </p:nvSpPr>
        <p:spPr>
          <a:xfrm>
            <a:off x="6522958" y="1147595"/>
            <a:ext cx="4978887" cy="1846659"/>
          </a:xfrm>
          <a:prstGeom prst="rect">
            <a:avLst/>
          </a:prstGeom>
          <a:noFill/>
        </p:spPr>
        <p:txBody>
          <a:bodyPr wrap="square" lIns="0" tIns="0" rIns="0" bIns="0" rtlCol="0">
            <a:spAutoFit/>
          </a:bodyPr>
          <a:lstStyle/>
          <a:p>
            <a:r>
              <a:rPr lang="en-US" sz="6000" b="1" dirty="0">
                <a:solidFill>
                  <a:schemeClr val="accent1"/>
                </a:solidFill>
              </a:rPr>
              <a:t>{{</a:t>
            </a:r>
            <a:r>
              <a:rPr lang="en-US" sz="6000" b="1" dirty="0" err="1">
                <a:solidFill>
                  <a:schemeClr val="accent1"/>
                </a:solidFill>
              </a:rPr>
              <a:t>ar_completion</a:t>
            </a:r>
            <a:r>
              <a:rPr lang="en-US" sz="6000" b="1" dirty="0">
                <a:solidFill>
                  <a:schemeClr val="accent1"/>
                </a:solidFill>
              </a:rPr>
              <a:t>}}</a:t>
            </a:r>
            <a:endParaRPr lang="en-IL" sz="6000" b="1" dirty="0">
              <a:solidFill>
                <a:schemeClr val="accent1"/>
              </a:solidFill>
            </a:endParaRPr>
          </a:p>
        </p:txBody>
      </p:sp>
      <p:sp>
        <p:nvSpPr>
          <p:cNvPr id="4" name="TextBox 3">
            <a:extLst>
              <a:ext uri="{FF2B5EF4-FFF2-40B4-BE49-F238E27FC236}">
                <a16:creationId xmlns:a16="http://schemas.microsoft.com/office/drawing/2014/main" id="{CCF4C5C4-EDCD-B061-E7FA-6A02C7CA3BB4}"/>
              </a:ext>
            </a:extLst>
          </p:cNvPr>
          <p:cNvSpPr txBox="1"/>
          <p:nvPr/>
        </p:nvSpPr>
        <p:spPr>
          <a:xfrm>
            <a:off x="6522959" y="2023279"/>
            <a:ext cx="2827901" cy="246221"/>
          </a:xfrm>
          <a:prstGeom prst="rect">
            <a:avLst/>
          </a:prstGeom>
          <a:noFill/>
        </p:spPr>
        <p:txBody>
          <a:bodyPr wrap="square" lIns="0" tIns="0" rIns="0" bIns="0" rtlCol="0">
            <a:spAutoFit/>
          </a:bodyPr>
          <a:lstStyle/>
          <a:p>
            <a:r>
              <a:rPr lang="en-US" sz="1600" dirty="0">
                <a:solidFill>
                  <a:schemeClr val="accent6">
                    <a:alpha val="80000"/>
                  </a:schemeClr>
                </a:solidFill>
              </a:rPr>
              <a:t>{{pbr_87}}</a:t>
            </a:r>
            <a:endParaRPr lang="en-IL" sz="1600" dirty="0">
              <a:solidFill>
                <a:schemeClr val="accent6">
                  <a:alpha val="80000"/>
                </a:schemeClr>
              </a:solidFill>
            </a:endParaRPr>
          </a:p>
        </p:txBody>
      </p:sp>
      <p:sp>
        <p:nvSpPr>
          <p:cNvPr id="3" name="TextBox 2">
            <a:extLst>
              <a:ext uri="{FF2B5EF4-FFF2-40B4-BE49-F238E27FC236}">
                <a16:creationId xmlns:a16="http://schemas.microsoft.com/office/drawing/2014/main" id="{D4292324-AEC5-3868-E6B0-E13D9C3E9729}"/>
              </a:ext>
            </a:extLst>
          </p:cNvPr>
          <p:cNvSpPr txBox="1"/>
          <p:nvPr/>
        </p:nvSpPr>
        <p:spPr>
          <a:xfrm>
            <a:off x="235427" y="1245600"/>
            <a:ext cx="4042800" cy="443198"/>
          </a:xfrm>
          <a:prstGeom prst="rect">
            <a:avLst/>
          </a:prstGeom>
          <a:noFill/>
        </p:spPr>
        <p:txBody>
          <a:bodyPr vert="horz" wrap="square" lIns="0" tIns="0" rIns="0" bIns="0" rtlCol="0">
            <a:spAutoFit/>
          </a:bodyPr>
          <a:lstStyle>
            <a:lvl1pPr indent="0">
              <a:lnSpc>
                <a:spcPct val="90000"/>
              </a:lnSpc>
              <a:spcBef>
                <a:spcPts val="1000"/>
              </a:spcBef>
              <a:buFont typeface="Arial" panose="020B0604020202020204" pitchFamily="34" charset="0"/>
              <a:buNone/>
              <a:defRPr lang="en-IL" sz="3200" b="1" dirty="0" smtClean="0">
                <a:solidFill>
                  <a:schemeClr val="bg1"/>
                </a:solidFill>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bg2"/>
                </a:solidFill>
              </a:rPr>
              <a:t>{{pbr_86}}</a:t>
            </a:r>
            <a:endParaRPr lang="en-IL" dirty="0">
              <a:solidFill>
                <a:schemeClr val="bg2"/>
              </a:solidFill>
            </a:endParaRPr>
          </a:p>
        </p:txBody>
      </p:sp>
    </p:spTree>
    <p:extLst>
      <p:ext uri="{BB962C8B-B14F-4D97-AF65-F5344CB8AC3E}">
        <p14:creationId xmlns:p14="http://schemas.microsoft.com/office/powerpoint/2010/main" val="3017620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train_statistic">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DCAF7B5-74D5-EBC9-5CA3-9FBA795D0D9D}"/>
              </a:ext>
            </a:extLst>
          </p:cNvPr>
          <p:cNvSpPr txBox="1"/>
          <p:nvPr/>
        </p:nvSpPr>
        <p:spPr>
          <a:xfrm>
            <a:off x="3381581" y="1639039"/>
            <a:ext cx="2415211" cy="1846659"/>
          </a:xfrm>
          <a:prstGeom prst="rect">
            <a:avLst/>
          </a:prstGeom>
          <a:noFill/>
        </p:spPr>
        <p:txBody>
          <a:bodyPr wrap="square" lIns="0" tIns="0" rIns="0" bIns="0" rtlCol="0">
            <a:spAutoFit/>
          </a:bodyPr>
          <a:lstStyle/>
          <a:p>
            <a:r>
              <a:rPr lang="en-US" sz="4000" b="1" dirty="0">
                <a:solidFill>
                  <a:schemeClr val="bg1"/>
                </a:solidFill>
              </a:rPr>
              <a:t>949</a:t>
            </a:r>
            <a:r>
              <a:rPr lang="en-US" sz="4000" b="1" dirty="0" err="1">
                <a:solidFill>
                  <a:schemeClr val="bg1"/>
                </a:solidFill>
              </a:rPr>
              <a:t/>
            </a:r>
            <a:r>
              <a:rPr lang="en-US" sz="4000" b="1" dirty="0">
                <a:solidFill>
                  <a:schemeClr val="bg1"/>
                </a:solidFill>
              </a:rPr>
              <a:t/>
            </a:r>
            <a:endParaRPr lang="en-IL" sz="4000" b="1" dirty="0">
              <a:solidFill>
                <a:schemeClr val="bg1"/>
              </a:solidFill>
            </a:endParaRPr>
          </a:p>
        </p:txBody>
      </p:sp>
      <p:sp>
        <p:nvSpPr>
          <p:cNvPr id="4" name="TextBox 3">
            <a:extLst>
              <a:ext uri="{FF2B5EF4-FFF2-40B4-BE49-F238E27FC236}">
                <a16:creationId xmlns:a16="http://schemas.microsoft.com/office/drawing/2014/main" id="{14BA90C2-693A-86AB-CC1B-25BC3879CADB}"/>
              </a:ext>
            </a:extLst>
          </p:cNvPr>
          <p:cNvSpPr txBox="1"/>
          <p:nvPr/>
        </p:nvSpPr>
        <p:spPr>
          <a:xfrm>
            <a:off x="6089469" y="1885260"/>
            <a:ext cx="1219200" cy="1477328"/>
          </a:xfrm>
          <a:prstGeom prst="rect">
            <a:avLst/>
          </a:prstGeom>
          <a:noFill/>
        </p:spPr>
        <p:txBody>
          <a:bodyPr wrap="square" lIns="0" tIns="0" rIns="0" bIns="0" rtlCol="0">
            <a:spAutoFit/>
          </a:bodyPr>
          <a:lstStyle/>
          <a:p>
            <a:r>
              <a:rPr lang="en-US" sz="2400" b="1" dirty="0">
                <a:solidFill>
                  <a:schemeClr val="bg1"/>
                </a:solidFill>
              </a:rPr>
              <a:t>154</a:t>
            </a:r>
            <a:r>
              <a:rPr lang="en-US" sz="2400" b="1" dirty="0" err="1">
                <a:solidFill>
                  <a:schemeClr val="bg1"/>
                </a:solidFill>
              </a:rPr>
              <a:t/>
            </a:r>
            <a:r>
              <a:rPr lang="en-US" sz="2400" b="1" dirty="0">
                <a:solidFill>
                  <a:schemeClr val="bg1"/>
                </a:solidFill>
              </a:rPr>
              <a:t/>
            </a:r>
            <a:endParaRPr lang="en-IL" sz="2400" b="1" dirty="0">
              <a:solidFill>
                <a:schemeClr val="bg1"/>
              </a:solidFill>
            </a:endParaRPr>
          </a:p>
        </p:txBody>
      </p:sp>
      <p:sp>
        <p:nvSpPr>
          <p:cNvPr id="5" name="TextBox 4">
            <a:extLst>
              <a:ext uri="{FF2B5EF4-FFF2-40B4-BE49-F238E27FC236}">
                <a16:creationId xmlns:a16="http://schemas.microsoft.com/office/drawing/2014/main" id="{DF29C8F9-F37D-E3B8-3724-24F5108C610A}"/>
              </a:ext>
            </a:extLst>
          </p:cNvPr>
          <p:cNvSpPr txBox="1"/>
          <p:nvPr/>
        </p:nvSpPr>
        <p:spPr>
          <a:xfrm>
            <a:off x="3381581" y="2267654"/>
            <a:ext cx="2547004" cy="307777"/>
          </a:xfrm>
          <a:prstGeom prst="rect">
            <a:avLst/>
          </a:prstGeom>
          <a:noFill/>
        </p:spPr>
        <p:txBody>
          <a:bodyPr wrap="square" lIns="0" tIns="0" rIns="0" bIns="0" rtlCol="0">
            <a:spAutoFit/>
          </a:bodyPr>
          <a:lstStyle/>
          <a:p>
            <a:r>
              <a:rPr lang="en-US" sz="2000" b="1" dirty="0">
                <a:solidFill>
                  <a:schemeClr val="bg1"/>
                </a:solidFill>
              </a:rPr>
              <a:t>👤Υπάλληλοι</a:t>
            </a:r>
            <a:endParaRPr lang="en-IL" sz="2000" b="1" dirty="0">
              <a:solidFill>
                <a:schemeClr val="bg1"/>
              </a:solidFill>
            </a:endParaRPr>
          </a:p>
        </p:txBody>
      </p:sp>
      <p:sp>
        <p:nvSpPr>
          <p:cNvPr id="6" name="TextBox 5">
            <a:extLst>
              <a:ext uri="{FF2B5EF4-FFF2-40B4-BE49-F238E27FC236}">
                <a16:creationId xmlns:a16="http://schemas.microsoft.com/office/drawing/2014/main" id="{41F98ABA-D29D-5997-EEBA-6FA2E0CA341C}"/>
              </a:ext>
            </a:extLst>
          </p:cNvPr>
          <p:cNvSpPr txBox="1"/>
          <p:nvPr/>
        </p:nvSpPr>
        <p:spPr>
          <a:xfrm>
            <a:off x="6095999" y="2313820"/>
            <a:ext cx="1865811" cy="276999"/>
          </a:xfrm>
          <a:prstGeom prst="rect">
            <a:avLst/>
          </a:prstGeom>
          <a:noFill/>
        </p:spPr>
        <p:txBody>
          <a:bodyPr wrap="square" lIns="0" tIns="0" rIns="0" bIns="0" rtlCol="0">
            <a:spAutoFit/>
          </a:bodyPr>
          <a:lstStyle/>
          <a:p>
            <a:r>
              <a:rPr lang="en-US" b="1" dirty="0">
                <a:solidFill>
                  <a:schemeClr val="bg1"/>
                </a:solidFill>
              </a:rPr>
              <a:t>👤είναι νέοι</a:t>
            </a:r>
            <a:endParaRPr lang="en-IL" b="1" dirty="0">
              <a:solidFill>
                <a:schemeClr val="bg1"/>
              </a:solidFill>
            </a:endParaRPr>
          </a:p>
        </p:txBody>
      </p:sp>
      <p:sp>
        <p:nvSpPr>
          <p:cNvPr id="7" name="TextBox 6">
            <a:extLst>
              <a:ext uri="{FF2B5EF4-FFF2-40B4-BE49-F238E27FC236}">
                <a16:creationId xmlns:a16="http://schemas.microsoft.com/office/drawing/2014/main" id="{29B816C4-1811-4712-CBA5-7BE08E04E2D6}"/>
              </a:ext>
            </a:extLst>
          </p:cNvPr>
          <p:cNvSpPr txBox="1"/>
          <p:nvPr/>
        </p:nvSpPr>
        <p:spPr>
          <a:xfrm>
            <a:off x="8094617" y="2313820"/>
            <a:ext cx="1807029" cy="276999"/>
          </a:xfrm>
          <a:prstGeom prst="rect">
            <a:avLst/>
          </a:prstGeom>
          <a:noFill/>
        </p:spPr>
        <p:txBody>
          <a:bodyPr wrap="square" lIns="0" tIns="0" rIns="0" bIns="0" rtlCol="0">
            <a:spAutoFit/>
          </a:bodyPr>
          <a:lstStyle/>
          <a:p>
            <a:r>
              <a:rPr lang="en-US" b="1" dirty="0">
                <a:solidFill>
                  <a:schemeClr val="bg1"/>
                </a:solidFill>
              </a:rPr>
              <a:t>Γλώσσες</a:t>
            </a:r>
            <a:endParaRPr lang="en-IL" b="1" dirty="0">
              <a:solidFill>
                <a:schemeClr val="bg1"/>
              </a:solidFill>
            </a:endParaRPr>
          </a:p>
        </p:txBody>
      </p:sp>
      <p:sp>
        <p:nvSpPr>
          <p:cNvPr id="8" name="TextBox 7">
            <a:extLst>
              <a:ext uri="{FF2B5EF4-FFF2-40B4-BE49-F238E27FC236}">
                <a16:creationId xmlns:a16="http://schemas.microsoft.com/office/drawing/2014/main" id="{6033DC7E-5C2D-F856-EF43-CC08BC54F7B5}"/>
              </a:ext>
            </a:extLst>
          </p:cNvPr>
          <p:cNvSpPr txBox="1"/>
          <p:nvPr/>
        </p:nvSpPr>
        <p:spPr>
          <a:xfrm>
            <a:off x="8088086" y="1885260"/>
            <a:ext cx="1219200" cy="1107996"/>
          </a:xfrm>
          <a:prstGeom prst="rect">
            <a:avLst/>
          </a:prstGeom>
          <a:noFill/>
        </p:spPr>
        <p:txBody>
          <a:bodyPr wrap="square" lIns="0" tIns="0" rIns="0" bIns="0" rtlCol="0">
            <a:spAutoFit/>
          </a:bodyPr>
          <a:lstStyle/>
          <a:p>
            <a:r>
              <a:rPr lang="en-US" sz="2400" b="1" dirty="0">
                <a:solidFill>
                  <a:schemeClr val="bg1"/>
                </a:solidFill>
              </a:rPr>
              <a:t>2</a:t>
            </a:r>
            <a:r>
              <a:rPr lang="en-US" sz="2400" b="1" dirty="0" err="1">
                <a:solidFill>
                  <a:schemeClr val="bg1"/>
                </a:solidFill>
              </a:rPr>
              <a:t/>
            </a:r>
            <a:r>
              <a:rPr lang="en-US" sz="2400" b="1" dirty="0">
                <a:solidFill>
                  <a:schemeClr val="bg1"/>
                </a:solidFill>
              </a:rPr>
              <a:t/>
            </a:r>
            <a:endParaRPr lang="en-IL" sz="2400" b="1" dirty="0">
              <a:solidFill>
                <a:schemeClr val="bg1"/>
              </a:solidFill>
            </a:endParaRPr>
          </a:p>
        </p:txBody>
      </p:sp>
      <p:sp>
        <p:nvSpPr>
          <p:cNvPr id="9" name="TextBox 8">
            <a:extLst>
              <a:ext uri="{FF2B5EF4-FFF2-40B4-BE49-F238E27FC236}">
                <a16:creationId xmlns:a16="http://schemas.microsoft.com/office/drawing/2014/main" id="{BAC0B7AF-8410-08C1-7684-B5272A3BDCAB}"/>
              </a:ext>
            </a:extLst>
          </p:cNvPr>
          <p:cNvSpPr txBox="1"/>
          <p:nvPr/>
        </p:nvSpPr>
        <p:spPr>
          <a:xfrm>
            <a:off x="10045820" y="1885260"/>
            <a:ext cx="1219200" cy="1107996"/>
          </a:xfrm>
          <a:prstGeom prst="rect">
            <a:avLst/>
          </a:prstGeom>
          <a:noFill/>
        </p:spPr>
        <p:txBody>
          <a:bodyPr wrap="square" lIns="0" tIns="0" rIns="0" bIns="0" rtlCol="0">
            <a:spAutoFit/>
          </a:bodyPr>
          <a:lstStyle/>
          <a:p>
            <a:r>
              <a:rPr lang="en-US" sz="2400" b="1" dirty="0">
                <a:solidFill>
                  <a:schemeClr val="bg1"/>
                </a:solidFill>
              </a:rPr>
              <a:t>1</a:t>
            </a:r>
            <a:r>
              <a:rPr lang="en-US" sz="2400" b="1" dirty="0" err="1">
                <a:solidFill>
                  <a:schemeClr val="bg1"/>
                </a:solidFill>
              </a:rPr>
              <a:t/>
            </a:r>
            <a:r>
              <a:rPr lang="en-US" sz="2400" b="1" dirty="0">
                <a:solidFill>
                  <a:schemeClr val="bg1"/>
                </a:solidFill>
              </a:rPr>
              <a:t/>
            </a:r>
            <a:endParaRPr lang="en-IL" sz="2400" b="1" dirty="0">
              <a:solidFill>
                <a:schemeClr val="bg1"/>
              </a:solidFill>
            </a:endParaRPr>
          </a:p>
        </p:txBody>
      </p:sp>
      <p:sp>
        <p:nvSpPr>
          <p:cNvPr id="10" name="TextBox 9">
            <a:extLst>
              <a:ext uri="{FF2B5EF4-FFF2-40B4-BE49-F238E27FC236}">
                <a16:creationId xmlns:a16="http://schemas.microsoft.com/office/drawing/2014/main" id="{9711EF1E-6858-07A8-2422-78B0F735AE43}"/>
              </a:ext>
            </a:extLst>
          </p:cNvPr>
          <p:cNvSpPr txBox="1"/>
          <p:nvPr/>
        </p:nvSpPr>
        <p:spPr>
          <a:xfrm>
            <a:off x="10045819" y="2313820"/>
            <a:ext cx="2083043" cy="276999"/>
          </a:xfrm>
          <a:prstGeom prst="rect">
            <a:avLst/>
          </a:prstGeom>
          <a:noFill/>
        </p:spPr>
        <p:txBody>
          <a:bodyPr wrap="square" lIns="0" tIns="0" rIns="0" bIns="0" rtlCol="0">
            <a:spAutoFit/>
          </a:bodyPr>
          <a:lstStyle/>
          <a:p>
            <a:r>
              <a:rPr lang="en-US" b="1" dirty="0">
                <a:solidFill>
                  <a:schemeClr val="bg1"/>
                </a:solidFill>
              </a:rPr>
              <a:t>Τοποθεσίες</a:t>
            </a:r>
            <a:endParaRPr lang="en-IL" b="1" dirty="0">
              <a:solidFill>
                <a:schemeClr val="bg1"/>
              </a:solidFill>
            </a:endParaRPr>
          </a:p>
        </p:txBody>
      </p:sp>
      <p:grpSp>
        <p:nvGrpSpPr>
          <p:cNvPr id="2" name="Group 1">
            <a:extLst>
              <a:ext uri="{FF2B5EF4-FFF2-40B4-BE49-F238E27FC236}">
                <a16:creationId xmlns:a16="http://schemas.microsoft.com/office/drawing/2014/main" id="{7EBF5C93-EF40-B304-031A-67D74AA49AEA}"/>
              </a:ext>
            </a:extLst>
          </p:cNvPr>
          <p:cNvGrpSpPr/>
          <p:nvPr/>
        </p:nvGrpSpPr>
        <p:grpSpPr>
          <a:xfrm>
            <a:off x="1422153" y="4830134"/>
            <a:ext cx="2013378" cy="1846659"/>
            <a:chOff x="1422153" y="4830134"/>
            <a:chExt cx="2013378" cy="1846659"/>
          </a:xfrm>
        </p:grpSpPr>
        <p:sp>
          <p:nvSpPr>
            <p:cNvPr id="11" name="TextBox 10">
              <a:extLst>
                <a:ext uri="{FF2B5EF4-FFF2-40B4-BE49-F238E27FC236}">
                  <a16:creationId xmlns:a16="http://schemas.microsoft.com/office/drawing/2014/main" id="{37556B7D-4AFD-9E20-C8AB-F5A2C783BB09}"/>
                </a:ext>
              </a:extLst>
            </p:cNvPr>
            <p:cNvSpPr txBox="1"/>
            <p:nvPr/>
          </p:nvSpPr>
          <p:spPr>
            <a:xfrm>
              <a:off x="1422153" y="4830134"/>
              <a:ext cx="2013378" cy="1846659"/>
            </a:xfrm>
            <a:prstGeom prst="rect">
              <a:avLst/>
            </a:prstGeom>
            <a:noFill/>
          </p:spPr>
          <p:txBody>
            <a:bodyPr wrap="square" lIns="0" tIns="0" rIns="0" bIns="0" rtlCol="0">
              <a:spAutoFit/>
            </a:bodyPr>
            <a:lstStyle/>
            <a:p>
              <a:r>
                <a:rPr lang="en-US" sz="4000" b="1" dirty="0">
                  <a:solidFill>
                    <a:schemeClr val="accent1"/>
                  </a:solidFill>
                </a:rPr>
                <a:t>2,312</a:t>
              </a:r>
              <a:r>
                <a:rPr lang="en-US" sz="4000" b="1" dirty="0" err="1">
                  <a:solidFill>
                    <a:schemeClr val="accent1"/>
                  </a:solidFill>
                </a:rPr>
                <a:t/>
              </a:r>
              <a:r>
                <a:rPr lang="en-US" sz="4000" b="1" dirty="0">
                  <a:solidFill>
                    <a:schemeClr val="accent1"/>
                  </a:solidFill>
                </a:rPr>
                <a:t/>
              </a:r>
              <a:endParaRPr lang="en-IL" sz="4000" b="1" dirty="0">
                <a:solidFill>
                  <a:schemeClr val="accent1"/>
                </a:solidFill>
              </a:endParaRPr>
            </a:p>
          </p:txBody>
        </p:sp>
        <p:sp>
          <p:nvSpPr>
            <p:cNvPr id="15" name="TextBox 14">
              <a:extLst>
                <a:ext uri="{FF2B5EF4-FFF2-40B4-BE49-F238E27FC236}">
                  <a16:creationId xmlns:a16="http://schemas.microsoft.com/office/drawing/2014/main" id="{F7D3CF4A-BB4F-6CDE-FE56-F4DF7D532186}"/>
                </a:ext>
              </a:extLst>
            </p:cNvPr>
            <p:cNvSpPr txBox="1"/>
            <p:nvPr/>
          </p:nvSpPr>
          <p:spPr>
            <a:xfrm>
              <a:off x="1461341" y="5553912"/>
              <a:ext cx="1935002" cy="246221"/>
            </a:xfrm>
            <a:prstGeom prst="rect">
              <a:avLst/>
            </a:prstGeom>
            <a:noFill/>
          </p:spPr>
          <p:txBody>
            <a:bodyPr wrap="square" lIns="0" tIns="0" rIns="0" bIns="0" rtlCol="0">
              <a:spAutoFit/>
            </a:bodyPr>
            <a:lstStyle/>
            <a:p>
              <a:r>
                <a:rPr lang="en-US" sz="1600" dirty="0">
                  <a:solidFill>
                    <a:schemeClr val="accent6">
                      <a:alpha val="80000"/>
                    </a:schemeClr>
                  </a:solidFill>
                </a:rPr>
                <a:t>Απεσταλμένες προσομοιώσεις	</a:t>
              </a:r>
              <a:endParaRPr lang="en-IL" sz="1600" dirty="0">
                <a:solidFill>
                  <a:schemeClr val="accent6">
                    <a:alpha val="80000"/>
                  </a:schemeClr>
                </a:solidFill>
              </a:endParaRPr>
            </a:p>
          </p:txBody>
        </p:sp>
      </p:grpSp>
      <p:grpSp>
        <p:nvGrpSpPr>
          <p:cNvPr id="20" name="Group 19">
            <a:extLst>
              <a:ext uri="{FF2B5EF4-FFF2-40B4-BE49-F238E27FC236}">
                <a16:creationId xmlns:a16="http://schemas.microsoft.com/office/drawing/2014/main" id="{6D541F81-0DA3-68CF-ADA9-7144FD844D08}"/>
              </a:ext>
            </a:extLst>
          </p:cNvPr>
          <p:cNvGrpSpPr/>
          <p:nvPr/>
        </p:nvGrpSpPr>
        <p:grpSpPr>
          <a:xfrm>
            <a:off x="3935901" y="4830134"/>
            <a:ext cx="2013378" cy="1846659"/>
            <a:chOff x="6446524" y="4830134"/>
            <a:chExt cx="2013378" cy="1846659"/>
          </a:xfrm>
        </p:grpSpPr>
        <p:sp>
          <p:nvSpPr>
            <p:cNvPr id="13" name="TextBox 12">
              <a:extLst>
                <a:ext uri="{FF2B5EF4-FFF2-40B4-BE49-F238E27FC236}">
                  <a16:creationId xmlns:a16="http://schemas.microsoft.com/office/drawing/2014/main" id="{456A3BA7-ED10-D1BD-66FE-193D3A26A070}"/>
                </a:ext>
              </a:extLst>
            </p:cNvPr>
            <p:cNvSpPr txBox="1"/>
            <p:nvPr/>
          </p:nvSpPr>
          <p:spPr>
            <a:xfrm>
              <a:off x="6446524" y="4830134"/>
              <a:ext cx="2013378" cy="1846659"/>
            </a:xfrm>
            <a:prstGeom prst="rect">
              <a:avLst/>
            </a:prstGeom>
            <a:noFill/>
          </p:spPr>
          <p:txBody>
            <a:bodyPr wrap="square" lIns="0" tIns="0" rIns="0" bIns="0" rtlCol="0">
              <a:spAutoFit/>
            </a:bodyPr>
            <a:lstStyle/>
            <a:p>
              <a:r>
                <a:rPr lang="en-US" sz="4000" b="1" dirty="0">
                  <a:solidFill>
                    <a:schemeClr val="accent1"/>
                  </a:solidFill>
                </a:rPr>
                <a:t>11,814</a:t>
              </a:r>
              <a:r>
                <a:rPr lang="en-US" sz="4000" b="1" dirty="0" err="1">
                  <a:solidFill>
                    <a:schemeClr val="accent1"/>
                  </a:solidFill>
                </a:rPr>
                <a:t/>
              </a:r>
              <a:r>
                <a:rPr lang="en-US" sz="4000" b="1" dirty="0">
                  <a:solidFill>
                    <a:schemeClr val="accent1"/>
                  </a:solidFill>
                </a:rPr>
                <a:t/>
              </a:r>
              <a:endParaRPr lang="en-IL" sz="4000" b="1" dirty="0">
                <a:solidFill>
                  <a:schemeClr val="accent1"/>
                </a:solidFill>
              </a:endParaRPr>
            </a:p>
          </p:txBody>
        </p:sp>
        <p:sp>
          <p:nvSpPr>
            <p:cNvPr id="17" name="TextBox 16">
              <a:extLst>
                <a:ext uri="{FF2B5EF4-FFF2-40B4-BE49-F238E27FC236}">
                  <a16:creationId xmlns:a16="http://schemas.microsoft.com/office/drawing/2014/main" id="{B0347DC6-3BC8-B9BC-BE25-C584BD2FC347}"/>
                </a:ext>
              </a:extLst>
            </p:cNvPr>
            <p:cNvSpPr txBox="1"/>
            <p:nvPr/>
          </p:nvSpPr>
          <p:spPr>
            <a:xfrm>
              <a:off x="6492243" y="5553912"/>
              <a:ext cx="1935002" cy="246221"/>
            </a:xfrm>
            <a:prstGeom prst="rect">
              <a:avLst/>
            </a:prstGeom>
            <a:noFill/>
          </p:spPr>
          <p:txBody>
            <a:bodyPr wrap="square" lIns="0" tIns="0" rIns="0" bIns="0" rtlCol="0">
              <a:spAutoFit/>
            </a:bodyPr>
            <a:lstStyle/>
            <a:p>
              <a:r>
                <a:rPr lang="en-US" sz="1600" dirty="0">
                  <a:solidFill>
                    <a:schemeClr val="accent6">
                      <a:alpha val="80000"/>
                    </a:schemeClr>
                  </a:solidFill>
                </a:rPr>
                <a:t>Σύντομο περιεχόμενο ευαισθητοποίησης που απεστάλη</a:t>
              </a:r>
              <a:endParaRPr lang="en-IL" sz="1600" dirty="0">
                <a:solidFill>
                  <a:schemeClr val="accent6">
                    <a:alpha val="80000"/>
                  </a:schemeClr>
                </a:solidFill>
              </a:endParaRPr>
            </a:p>
          </p:txBody>
        </p:sp>
      </p:grpSp>
      <p:sp>
        <p:nvSpPr>
          <p:cNvPr id="23" name="TextBox 22">
            <a:extLst>
              <a:ext uri="{FF2B5EF4-FFF2-40B4-BE49-F238E27FC236}">
                <a16:creationId xmlns:a16="http://schemas.microsoft.com/office/drawing/2014/main" id="{513B2953-9406-084B-71C7-8B4176BAE590}"/>
              </a:ext>
            </a:extLst>
          </p:cNvPr>
          <p:cNvSpPr txBox="1"/>
          <p:nvPr/>
        </p:nvSpPr>
        <p:spPr>
          <a:xfrm>
            <a:off x="618967" y="3665098"/>
            <a:ext cx="3953033" cy="492443"/>
          </a:xfrm>
          <a:prstGeom prst="rect">
            <a:avLst/>
          </a:prstGeom>
          <a:noFill/>
        </p:spPr>
        <p:txBody>
          <a:bodyPr wrap="square" lIns="0" tIns="0" rIns="0" bIns="0" rtlCol="0">
            <a:spAutoFit/>
          </a:bodyPr>
          <a:lstStyle/>
          <a:p>
            <a:pPr rtl="0"/>
            <a:r>
              <a:rPr lang="en-US" sz="3200" b="1" dirty="0">
                <a:solidFill>
                  <a:schemeClr val="accent1"/>
                </a:solidFill>
              </a:rPr>
              <a:t>Δεδομένα και αριθμοί</a:t>
            </a:r>
            <a:endParaRPr lang="en-IL" sz="3200" b="1" dirty="0">
              <a:solidFill>
                <a:schemeClr val="accent1"/>
              </a:solidFill>
            </a:endParaRPr>
          </a:p>
        </p:txBody>
      </p:sp>
      <p:sp>
        <p:nvSpPr>
          <p:cNvPr id="24" name="TextBox 23">
            <a:extLst>
              <a:ext uri="{FF2B5EF4-FFF2-40B4-BE49-F238E27FC236}">
                <a16:creationId xmlns:a16="http://schemas.microsoft.com/office/drawing/2014/main" id="{AA1942C0-0316-CCC9-58A9-334DE3D1365D}"/>
              </a:ext>
            </a:extLst>
          </p:cNvPr>
          <p:cNvSpPr txBox="1"/>
          <p:nvPr/>
        </p:nvSpPr>
        <p:spPr>
          <a:xfrm>
            <a:off x="230400" y="1638000"/>
            <a:ext cx="2851200" cy="492443"/>
          </a:xfrm>
          <a:prstGeom prst="rect">
            <a:avLst/>
          </a:prstGeom>
          <a:noFill/>
        </p:spPr>
        <p:txBody>
          <a:bodyPr wrap="square" lIns="0" tIns="0" rIns="0" bIns="0" rtlCol="0">
            <a:spAutoFit/>
          </a:bodyPr>
          <a:lstStyle/>
          <a:p>
            <a:pPr rtl="0"/>
            <a:r>
              <a:rPr lang="en-US" sz="3200" b="1" dirty="0">
                <a:solidFill>
                  <a:schemeClr val="bg1"/>
                </a:solidFill>
              </a:rPr>
              <a:t>Εκπαιδεύσαμε</a:t>
            </a:r>
            <a:endParaRPr lang="en-IL" sz="3200" b="1" dirty="0">
              <a:solidFill>
                <a:schemeClr val="bg1"/>
              </a:solidFill>
            </a:endParaRPr>
          </a:p>
        </p:txBody>
      </p:sp>
      <p:sp>
        <p:nvSpPr>
          <p:cNvPr id="25" name="TextBox 24">
            <a:extLst>
              <a:ext uri="{FF2B5EF4-FFF2-40B4-BE49-F238E27FC236}">
                <a16:creationId xmlns:a16="http://schemas.microsoft.com/office/drawing/2014/main" id="{4B932EC9-E97A-8C9D-399D-1A2BD3CD65A1}"/>
              </a:ext>
            </a:extLst>
          </p:cNvPr>
          <p:cNvSpPr txBox="1"/>
          <p:nvPr/>
        </p:nvSpPr>
        <p:spPr>
          <a:xfrm>
            <a:off x="230400" y="367193"/>
            <a:ext cx="5309928" cy="369332"/>
          </a:xfrm>
          <a:prstGeom prst="rect">
            <a:avLst/>
          </a:prstGeom>
          <a:noFill/>
        </p:spPr>
        <p:txBody>
          <a:bodyPr wrap="square" lIns="0" tIns="0" rIns="0" bIns="0" rtlCol="0">
            <a:spAutoFit/>
          </a:bodyPr>
          <a:lstStyle/>
          <a:p>
            <a:r>
              <a:rPr lang="en-US" sz="2400" b="1" dirty="0">
                <a:solidFill>
                  <a:schemeClr val="bg1"/>
                </a:solidFill>
              </a:rPr>
              <a:t>Τι κάναμε;</a:t>
            </a:r>
            <a:endParaRPr lang="en-IL" sz="2400" b="1" dirty="0">
              <a:solidFill>
                <a:schemeClr val="bg1"/>
              </a:solidFill>
            </a:endParaRPr>
          </a:p>
        </p:txBody>
      </p:sp>
    </p:spTree>
    <p:extLst>
      <p:ext uri="{BB962C8B-B14F-4D97-AF65-F5344CB8AC3E}">
        <p14:creationId xmlns:p14="http://schemas.microsoft.com/office/powerpoint/2010/main" val="1483209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corecar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92393B-6730-E924-96CA-DE399F20E76A}"/>
              </a:ext>
            </a:extLst>
          </p:cNvPr>
          <p:cNvSpPr>
            <a:spLocks noGrp="1"/>
          </p:cNvSpPr>
          <p:nvPr>
            <p:ph type="body" sz="quarter" idx="10"/>
          </p:nvPr>
        </p:nvSpPr>
        <p:spPr/>
        <p:txBody>
          <a:bodyPr/>
          <a:lstStyle/>
          <a:p>
            <a:r>
              <a:rPr lang="en-US" dirty="0">
                <a:solidFill/>
              </a:rPr>
              <a:t>Ταξινόμηση συμπεριφοράς υπαλλήλων</a:t>
            </a:r>
            <a:endParaRPr lang="en-IL" dirty="0"/>
          </a:p>
          <a:p>
            <a:endParaRPr lang="en-IL" dirty="0"/>
          </a:p>
        </p:txBody>
      </p:sp>
      <p:sp>
        <p:nvSpPr>
          <p:cNvPr id="10" name="Rounded Rectangle 9">
            <a:extLst>
              <a:ext uri="{FF2B5EF4-FFF2-40B4-BE49-F238E27FC236}">
                <a16:creationId xmlns:a16="http://schemas.microsoft.com/office/drawing/2014/main" id="{9378A8FB-DEA7-ADD4-3354-8A351B0ED0AD}"/>
              </a:ext>
            </a:extLst>
          </p:cNvPr>
          <p:cNvSpPr/>
          <p:nvPr/>
        </p:nvSpPr>
        <p:spPr>
          <a:xfrm>
            <a:off x="9129010" y="1034321"/>
            <a:ext cx="2824291" cy="1618938"/>
          </a:xfrm>
          <a:prstGeom prst="roundRect">
            <a:avLst>
              <a:gd name="adj" fmla="val 6242"/>
            </a:avLst>
          </a:prstGeom>
          <a:solidFill>
            <a:schemeClr val="bg1">
              <a:alpha val="96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IL"/>
          </a:p>
        </p:txBody>
      </p:sp>
      <p:sp>
        <p:nvSpPr>
          <p:cNvPr id="12" name="Text Placeholder 1">
            <a:extLst>
              <a:ext uri="{FF2B5EF4-FFF2-40B4-BE49-F238E27FC236}">
                <a16:creationId xmlns:a16="http://schemas.microsoft.com/office/drawing/2014/main" id="{92A69D39-619A-1BD6-BA3F-73F00F913908}"/>
              </a:ext>
            </a:extLst>
          </p:cNvPr>
          <p:cNvSpPr txBox="1">
            <a:spLocks/>
          </p:cNvSpPr>
          <p:nvPr/>
        </p:nvSpPr>
        <p:spPr>
          <a:xfrm>
            <a:off x="9337567" y="1498655"/>
            <a:ext cx="1182651" cy="682238"/>
          </a:xfrm>
          <a:prstGeom prst="rect">
            <a:avLst/>
          </a:prstGeom>
          <a:noFill/>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lang="en-US" sz="2400" b="1" kern="1200" smtClean="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IL"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rPr>
              <a:t>#1</a:t>
            </a:r>
          </a:p>
          <a:p>
            <a:r>
              <a:rPr lang="en-US" sz="1600" dirty="0">
                <a:solidFill>
                  <a:schemeClr val="tx2"/>
                </a:solidFill>
              </a:rPr>
              <a:t>Evader</a:t>
            </a:r>
          </a:p>
        </p:txBody>
      </p:sp>
      <p:sp>
        <p:nvSpPr>
          <p:cNvPr id="21" name="Rounded Rectangle 20">
            <a:extLst>
              <a:ext uri="{FF2B5EF4-FFF2-40B4-BE49-F238E27FC236}">
                <a16:creationId xmlns:a16="http://schemas.microsoft.com/office/drawing/2014/main" id="{D3862918-B630-A95E-9C64-4708E82AF162}"/>
              </a:ext>
            </a:extLst>
          </p:cNvPr>
          <p:cNvSpPr/>
          <p:nvPr/>
        </p:nvSpPr>
        <p:spPr>
          <a:xfrm>
            <a:off x="9129010" y="2893102"/>
            <a:ext cx="2824291" cy="1618938"/>
          </a:xfrm>
          <a:prstGeom prst="roundRect">
            <a:avLst>
              <a:gd name="adj" fmla="val 6242"/>
            </a:avLst>
          </a:prstGeom>
          <a:solidFill>
            <a:schemeClr val="bg1">
              <a:alpha val="96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IL"/>
          </a:p>
        </p:txBody>
      </p:sp>
      <p:sp>
        <p:nvSpPr>
          <p:cNvPr id="22" name="Rounded Rectangle 21">
            <a:extLst>
              <a:ext uri="{FF2B5EF4-FFF2-40B4-BE49-F238E27FC236}">
                <a16:creationId xmlns:a16="http://schemas.microsoft.com/office/drawing/2014/main" id="{ABCCB1F6-EE8D-E711-1E41-925DD73BF785}"/>
              </a:ext>
            </a:extLst>
          </p:cNvPr>
          <p:cNvSpPr/>
          <p:nvPr/>
        </p:nvSpPr>
        <p:spPr>
          <a:xfrm>
            <a:off x="9129010" y="4736893"/>
            <a:ext cx="2824291" cy="1618938"/>
          </a:xfrm>
          <a:prstGeom prst="roundRect">
            <a:avLst>
              <a:gd name="adj" fmla="val 6242"/>
            </a:avLst>
          </a:prstGeom>
          <a:solidFill>
            <a:schemeClr val="bg1">
              <a:alpha val="96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IL"/>
          </a:p>
        </p:txBody>
      </p:sp>
      <p:sp>
        <p:nvSpPr>
          <p:cNvPr id="13" name="Text Placeholder 1">
            <a:extLst>
              <a:ext uri="{FF2B5EF4-FFF2-40B4-BE49-F238E27FC236}">
                <a16:creationId xmlns:a16="http://schemas.microsoft.com/office/drawing/2014/main" id="{1AA90C2C-8A12-B72C-70E3-54F038B0C502}"/>
              </a:ext>
            </a:extLst>
          </p:cNvPr>
          <p:cNvSpPr txBox="1">
            <a:spLocks/>
          </p:cNvSpPr>
          <p:nvPr/>
        </p:nvSpPr>
        <p:spPr>
          <a:xfrm>
            <a:off x="9337567" y="3302019"/>
            <a:ext cx="1182651" cy="682238"/>
          </a:xfrm>
          <a:prstGeom prst="rect">
            <a:avLst/>
          </a:prstGeom>
          <a:noFill/>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lang="en-US" sz="2400" b="1" kern="1200" smtClean="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IL"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rPr>
              <a:t>#2</a:t>
            </a:r>
          </a:p>
          <a:p>
            <a:r>
              <a:rPr lang="en-US" sz="1600" dirty="0">
                <a:solidFill>
                  <a:schemeClr val="tx2"/>
                </a:solidFill>
              </a:rPr>
              <a:t>Evader + Learner</a:t>
            </a:r>
          </a:p>
        </p:txBody>
      </p:sp>
      <p:sp>
        <p:nvSpPr>
          <p:cNvPr id="14" name="Text Placeholder 1">
            <a:extLst>
              <a:ext uri="{FF2B5EF4-FFF2-40B4-BE49-F238E27FC236}">
                <a16:creationId xmlns:a16="http://schemas.microsoft.com/office/drawing/2014/main" id="{8C8BB416-6364-325F-0BC8-47F5B2B3DBCE}"/>
              </a:ext>
            </a:extLst>
          </p:cNvPr>
          <p:cNvSpPr txBox="1">
            <a:spLocks/>
          </p:cNvSpPr>
          <p:nvPr/>
        </p:nvSpPr>
        <p:spPr>
          <a:xfrm>
            <a:off x="9337567" y="5125947"/>
            <a:ext cx="1179387" cy="682238"/>
          </a:xfrm>
          <a:prstGeom prst="rect">
            <a:avLst/>
          </a:prstGeom>
          <a:noFill/>
        </p:spPr>
        <p:txBody>
          <a:bodyPr vert="horz" wrap="square" lIns="0" tIns="0" rIns="0" bIns="0" rtlCol="0">
            <a:spAutoFit/>
          </a:bodyPr>
          <a:lstStyle>
            <a:lvl1pPr marL="0" indent="0" algn="l" defTabSz="914400" rtl="0" eaLnBrk="1" latinLnBrk="0" hangingPunct="1">
              <a:lnSpc>
                <a:spcPct val="90000"/>
              </a:lnSpc>
              <a:spcBef>
                <a:spcPts val="1000"/>
              </a:spcBef>
              <a:buFont typeface="Arial" panose="020B0604020202020204" pitchFamily="34" charset="0"/>
              <a:buNone/>
              <a:defRPr lang="en-US" sz="2400" b="1" kern="1200" smtClean="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IL"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rPr>
              <a:t>#3</a:t>
            </a:r>
          </a:p>
          <a:p>
            <a:r>
              <a:rPr lang="en-US" sz="1600" dirty="0">
                <a:solidFill>
                  <a:schemeClr val="tx2"/>
                </a:solidFill>
              </a:rPr>
              <a:t>Learner</a:t>
            </a:r>
          </a:p>
        </p:txBody>
      </p:sp>
      <p:graphicFrame>
        <p:nvGraphicFramePr>
          <p:cNvPr id="5" name="employee_behavior_breakdown">
            <a:extLst>
              <a:ext uri="{FF2B5EF4-FFF2-40B4-BE49-F238E27FC236}">
                <a16:creationId xmlns:a16="http://schemas.microsoft.com/office/drawing/2014/main" id="{802B23CE-D1A1-BA10-7422-240C55542A7A}"/>
              </a:ext>
            </a:extLst>
          </p:cNvPr>
          <p:cNvGraphicFramePr/>
          <p:nvPr/>
        </p:nvGraphicFramePr>
        <p:xfrm>
          <a:off x="374573" y="1469483"/>
          <a:ext cx="7634690" cy="5118604"/>
        </p:xfrm>
        <a:graphic>
          <a:graphicData uri="http://schemas.openxmlformats.org/drawingml/2006/chart">
            <c:chart xmlns:c="http://schemas.openxmlformats.org/drawingml/2006/chart" xmlns:r="http://schemas.openxmlformats.org/officeDocument/2006/relationships" r:id="rId3"/>
          </a:graphicData>
        </a:graphic>
      </p:graphicFrame>
      <p:pic>
        <p:nvPicPr>
          <p:cNvPr id="8" name="avatar_1" descr="image.png"/>
          <p:cNvPicPr>
            <a:picLocks noChangeAspect="1"/>
          </p:cNvPicPr>
          <p:nvPr>
            <p:ph type="pic" sz="quarter" idx="11"/>
          </p:nvPr>
        </p:nvPicPr>
        <p:blipFill>
          <a:blip r:embed="rId4"/>
          <a:stretch>
            <a:fillRect/>
          </a:stretch>
        </p:blipFill>
        <p:spPr>
          <a:xfrm>
            <a:off x="10551806" y="1217532"/>
            <a:ext cx="1292718" cy="1296000"/>
          </a:xfrm>
          <a:prstGeom prst="rect">
            <a:avLst/>
          </a:prstGeom>
        </p:spPr>
      </p:pic>
      <p:pic>
        <p:nvPicPr>
          <p:cNvPr id="15" name="avatar_2" descr="image.png"/>
          <p:cNvPicPr>
            <a:picLocks noChangeAspect="1"/>
          </p:cNvPicPr>
          <p:nvPr>
            <p:ph type="pic" sz="quarter" idx="12"/>
          </p:nvPr>
        </p:nvPicPr>
        <p:blipFill>
          <a:blip r:embed="rId5"/>
          <a:stretch>
            <a:fillRect/>
          </a:stretch>
        </p:blipFill>
        <p:spPr>
          <a:xfrm>
            <a:off x="10541155" y="3049748"/>
            <a:ext cx="1296000" cy="985194"/>
          </a:xfrm>
          <a:prstGeom prst="rect">
            <a:avLst/>
          </a:prstGeom>
        </p:spPr>
      </p:pic>
      <p:pic>
        <p:nvPicPr>
          <p:cNvPr id="16" name="avatar_3" descr="image.png"/>
          <p:cNvPicPr>
            <a:picLocks noChangeAspect="1"/>
          </p:cNvPicPr>
          <p:nvPr>
            <p:ph type="pic" sz="quarter" idx="13"/>
          </p:nvPr>
        </p:nvPicPr>
        <p:blipFill>
          <a:blip r:embed="rId6"/>
          <a:stretch>
            <a:fillRect/>
          </a:stretch>
        </p:blipFill>
        <p:spPr>
          <a:xfrm>
            <a:off x="10521427" y="4898362"/>
            <a:ext cx="1296000" cy="1062648"/>
          </a:xfrm>
          <a:prstGeom prst="rect">
            <a:avLst/>
          </a:prstGeom>
        </p:spPr>
      </p:pic>
    </p:spTree>
    <p:extLst>
      <p:ext uri="{BB962C8B-B14F-4D97-AF65-F5344CB8AC3E}">
        <p14:creationId xmlns:p14="http://schemas.microsoft.com/office/powerpoint/2010/main" val="607115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present_day_resilience_1">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ED06DC-1008-AACA-D6BF-588C50C1D962}"/>
              </a:ext>
            </a:extLst>
          </p:cNvPr>
          <p:cNvSpPr txBox="1"/>
          <p:nvPr/>
        </p:nvSpPr>
        <p:spPr>
          <a:xfrm>
            <a:off x="5619750" y="1019203"/>
            <a:ext cx="2013378" cy="1846659"/>
          </a:xfrm>
          <a:prstGeom prst="rect">
            <a:avLst/>
          </a:prstGeom>
          <a:noFill/>
        </p:spPr>
        <p:txBody>
          <a:bodyPr wrap="square" lIns="0" tIns="0" rIns="0" bIns="0" rtlCol="0">
            <a:spAutoFit/>
          </a:bodyPr>
          <a:lstStyle/>
          <a:p>
            <a:r>
              <a:rPr lang="en-US" sz="4000" b="1" dirty="0">
                <a:solidFill>
                  <a:schemeClr val="accent6"/>
                </a:solidFill>
              </a:rPr>
              <a:t>13.3%</a:t>
            </a:r>
            <a:r>
              <a:rPr lang="en-US" sz="4000" b="1" dirty="0" err="1">
                <a:solidFill>
                  <a:schemeClr val="accent6"/>
                </a:solidFill>
              </a:rPr>
              <a:t/>
            </a:r>
            <a:r>
              <a:rPr lang="en-US" sz="4000" b="1" dirty="0">
                <a:solidFill>
                  <a:schemeClr val="accent6"/>
                </a:solidFill>
              </a:rPr>
              <a:t/>
            </a:r>
            <a:endParaRPr lang="en-IL" sz="4000" b="1" dirty="0">
              <a:solidFill>
                <a:schemeClr val="accent6"/>
              </a:solidFill>
            </a:endParaRPr>
          </a:p>
        </p:txBody>
      </p:sp>
      <p:sp>
        <p:nvSpPr>
          <p:cNvPr id="5" name="TextBox 4">
            <a:extLst>
              <a:ext uri="{FF2B5EF4-FFF2-40B4-BE49-F238E27FC236}">
                <a16:creationId xmlns:a16="http://schemas.microsoft.com/office/drawing/2014/main" id="{89E68EB9-CE82-6A38-9E97-6B39A27D7880}"/>
              </a:ext>
            </a:extLst>
          </p:cNvPr>
          <p:cNvSpPr txBox="1"/>
          <p:nvPr/>
        </p:nvSpPr>
        <p:spPr>
          <a:xfrm>
            <a:off x="5661318" y="1648800"/>
            <a:ext cx="2998799" cy="246221"/>
          </a:xfrm>
          <a:prstGeom prst="rect">
            <a:avLst/>
          </a:prstGeom>
          <a:noFill/>
        </p:spPr>
        <p:txBody>
          <a:bodyPr wrap="square" lIns="0" tIns="0" rIns="0" bIns="0" rtlCol="0">
            <a:spAutoFit/>
          </a:bodyPr>
          <a:lstStyle/>
          <a:p>
            <a:r>
              <a:rPr lang="en-US" sz="1600" dirty="0">
                <a:solidFill>
                  <a:schemeClr val="accent6">
                    <a:alpha val="80000"/>
                  </a:schemeClr>
                </a:solidFill>
              </a:rPr>
              <a:t>Μέσο ποσοστό κλικ</a:t>
            </a:r>
            <a:endParaRPr lang="en-IL" sz="1600" dirty="0">
              <a:solidFill>
                <a:schemeClr val="accent6">
                  <a:alpha val="80000"/>
                </a:schemeClr>
              </a:solidFill>
            </a:endParaRPr>
          </a:p>
        </p:txBody>
      </p:sp>
      <p:sp>
        <p:nvSpPr>
          <p:cNvPr id="10" name="TextBox 9">
            <a:extLst>
              <a:ext uri="{FF2B5EF4-FFF2-40B4-BE49-F238E27FC236}">
                <a16:creationId xmlns:a16="http://schemas.microsoft.com/office/drawing/2014/main" id="{31BE8C16-B207-9360-0AA7-1EE1BB84359D}"/>
              </a:ext>
            </a:extLst>
          </p:cNvPr>
          <p:cNvSpPr txBox="1"/>
          <p:nvPr/>
        </p:nvSpPr>
        <p:spPr>
          <a:xfrm>
            <a:off x="5632814" y="3644840"/>
            <a:ext cx="2013378" cy="3077766"/>
          </a:xfrm>
          <a:prstGeom prst="rect">
            <a:avLst/>
          </a:prstGeom>
          <a:noFill/>
        </p:spPr>
        <p:txBody>
          <a:bodyPr wrap="square" lIns="0" tIns="0" rIns="0" bIns="0" rtlCol="0">
            <a:spAutoFit/>
          </a:bodyPr>
          <a:lstStyle/>
          <a:p>
            <a:r>
              <a:rPr lang="en-US" sz="4000" b="1" dirty="0">
                <a:solidFill>
                  <a:schemeClr val="accent6"/>
                </a:solidFill>
              </a:rPr>
              <a:t>13.7%</a:t>
            </a:r>
            <a:r>
              <a:rPr lang="en-US" sz="4000" b="1" dirty="0" err="1">
                <a:solidFill>
                  <a:schemeClr val="accent6"/>
                </a:solidFill>
              </a:rPr>
              <a:t/>
            </a:r>
            <a:r>
              <a:rPr lang="en-US" sz="4000" b="1" dirty="0">
                <a:solidFill>
                  <a:schemeClr val="accent6"/>
                </a:solidFill>
              </a:rPr>
              <a:t/>
            </a:r>
            <a:endParaRPr lang="en-IL" sz="4000" b="1" dirty="0">
              <a:solidFill>
                <a:schemeClr val="accent6"/>
              </a:solidFill>
            </a:endParaRPr>
          </a:p>
        </p:txBody>
      </p:sp>
      <p:sp>
        <p:nvSpPr>
          <p:cNvPr id="11" name="TextBox 10">
            <a:extLst>
              <a:ext uri="{FF2B5EF4-FFF2-40B4-BE49-F238E27FC236}">
                <a16:creationId xmlns:a16="http://schemas.microsoft.com/office/drawing/2014/main" id="{70FEA69A-8124-3E31-0D8D-1BE16558B886}"/>
              </a:ext>
            </a:extLst>
          </p:cNvPr>
          <p:cNvSpPr txBox="1"/>
          <p:nvPr/>
        </p:nvSpPr>
        <p:spPr>
          <a:xfrm>
            <a:off x="5661318" y="4283007"/>
            <a:ext cx="2998800" cy="246221"/>
          </a:xfrm>
          <a:prstGeom prst="rect">
            <a:avLst/>
          </a:prstGeom>
          <a:noFill/>
        </p:spPr>
        <p:txBody>
          <a:bodyPr wrap="square" lIns="0" tIns="0" rIns="0" bIns="0" rtlCol="0">
            <a:spAutoFit/>
          </a:bodyPr>
          <a:lstStyle/>
          <a:p>
            <a:r>
              <a:rPr lang="en-US" sz="1600" dirty="0">
                <a:solidFill>
                  <a:schemeClr val="accent6">
                    <a:alpha val="80000"/>
                  </a:schemeClr>
                </a:solidFill>
              </a:rPr>
              <a:t>Μέσο ποσοστό κλικ από νέους υπαλλήλους</a:t>
            </a:r>
            <a:endParaRPr lang="en-IL" sz="1600" dirty="0">
              <a:solidFill>
                <a:schemeClr val="accent6">
                  <a:alpha val="80000"/>
                </a:schemeClr>
              </a:solidFill>
            </a:endParaRPr>
          </a:p>
        </p:txBody>
      </p:sp>
      <p:sp>
        <p:nvSpPr>
          <p:cNvPr id="6" name="TextBox 5">
            <a:extLst>
              <a:ext uri="{FF2B5EF4-FFF2-40B4-BE49-F238E27FC236}">
                <a16:creationId xmlns:a16="http://schemas.microsoft.com/office/drawing/2014/main" id="{89B20B45-790C-8DB8-FF2F-4F14245ED956}"/>
              </a:ext>
            </a:extLst>
          </p:cNvPr>
          <p:cNvSpPr txBox="1"/>
          <p:nvPr/>
        </p:nvSpPr>
        <p:spPr>
          <a:xfrm>
            <a:off x="8852807" y="1019203"/>
            <a:ext cx="2013378" cy="2462213"/>
          </a:xfrm>
          <a:prstGeom prst="rect">
            <a:avLst/>
          </a:prstGeom>
          <a:noFill/>
        </p:spPr>
        <p:txBody>
          <a:bodyPr wrap="square" lIns="0" tIns="0" rIns="0" bIns="0" rtlCol="0">
            <a:spAutoFit/>
          </a:bodyPr>
          <a:lstStyle/>
          <a:p>
            <a:r>
              <a:rPr lang="en-US" sz="4000" b="1" dirty="0">
                <a:solidFill>
                  <a:schemeClr val="accent6"/>
                </a:solidFill>
              </a:rPr>
              <a:t>9.0%</a:t>
            </a:r>
            <a:r>
              <a:rPr lang="en-US" sz="4000" b="1" dirty="0" err="1">
                <a:solidFill>
                  <a:schemeClr val="accent6"/>
                </a:solidFill>
              </a:rPr>
              <a:t/>
            </a:r>
            <a:r>
              <a:rPr lang="en-US" sz="4000" b="1" dirty="0">
                <a:solidFill>
                  <a:schemeClr val="accent6"/>
                </a:solidFill>
              </a:rPr>
              <a:t/>
            </a:r>
            <a:endParaRPr lang="en-IL" sz="4000" b="1" dirty="0">
              <a:solidFill>
                <a:schemeClr val="accent6"/>
              </a:solidFill>
            </a:endParaRPr>
          </a:p>
        </p:txBody>
      </p:sp>
      <p:sp>
        <p:nvSpPr>
          <p:cNvPr id="7" name="TextBox 6">
            <a:extLst>
              <a:ext uri="{FF2B5EF4-FFF2-40B4-BE49-F238E27FC236}">
                <a16:creationId xmlns:a16="http://schemas.microsoft.com/office/drawing/2014/main" id="{70074A4B-0F6F-D0D9-3AC4-A64CEA90CE35}"/>
              </a:ext>
            </a:extLst>
          </p:cNvPr>
          <p:cNvSpPr txBox="1"/>
          <p:nvPr/>
        </p:nvSpPr>
        <p:spPr>
          <a:xfrm>
            <a:off x="8877707" y="1648800"/>
            <a:ext cx="3160260" cy="246221"/>
          </a:xfrm>
          <a:prstGeom prst="rect">
            <a:avLst/>
          </a:prstGeom>
          <a:noFill/>
        </p:spPr>
        <p:txBody>
          <a:bodyPr wrap="square" lIns="0" tIns="0" rIns="0" bIns="0" rtlCol="0">
            <a:spAutoFit/>
          </a:bodyPr>
          <a:lstStyle/>
          <a:p>
            <a:r>
              <a:rPr lang="en-US" sz="1600" dirty="0">
                <a:solidFill>
                  <a:schemeClr val="accent6">
                    <a:alpha val="80000"/>
                  </a:schemeClr>
                </a:solidFill>
              </a:rPr>
              <a:t>Υπάλληλοι υψηλού κινδύνου</a:t>
            </a:r>
            <a:endParaRPr lang="en-IL" sz="1600" dirty="0">
              <a:solidFill>
                <a:schemeClr val="accent6">
                  <a:alpha val="80000"/>
                </a:schemeClr>
              </a:solidFill>
            </a:endParaRPr>
          </a:p>
        </p:txBody>
      </p:sp>
      <p:grpSp>
        <p:nvGrpSpPr>
          <p:cNvPr id="3" name="Group 2">
            <a:extLst>
              <a:ext uri="{FF2B5EF4-FFF2-40B4-BE49-F238E27FC236}">
                <a16:creationId xmlns:a16="http://schemas.microsoft.com/office/drawing/2014/main" id="{85DBA0FA-5CD8-C4B5-1936-901C55DF3AED}"/>
              </a:ext>
            </a:extLst>
          </p:cNvPr>
          <p:cNvGrpSpPr/>
          <p:nvPr/>
        </p:nvGrpSpPr>
        <p:grpSpPr>
          <a:xfrm>
            <a:off x="5622233" y="2235207"/>
            <a:ext cx="1336238" cy="267514"/>
            <a:chOff x="5899353" y="2159007"/>
            <a:chExt cx="1336238" cy="267514"/>
          </a:xfrm>
        </p:grpSpPr>
        <p:sp>
          <p:nvSpPr>
            <p:cNvPr id="17" name="TextBox 16">
              <a:extLst>
                <a:ext uri="{FF2B5EF4-FFF2-40B4-BE49-F238E27FC236}">
                  <a16:creationId xmlns:a16="http://schemas.microsoft.com/office/drawing/2014/main" id="{4FB7FE64-69B6-E76F-DF0D-1D2F228FB738}"/>
                </a:ext>
              </a:extLst>
            </p:cNvPr>
            <p:cNvSpPr txBox="1"/>
            <p:nvPr/>
          </p:nvSpPr>
          <p:spPr>
            <a:xfrm>
              <a:off x="6666524" y="2218595"/>
              <a:ext cx="569067" cy="153888"/>
            </a:xfrm>
            <a:prstGeom prst="rect">
              <a:avLst/>
            </a:prstGeom>
            <a:noFill/>
          </p:spPr>
          <p:txBody>
            <a:bodyPr wrap="none" lIns="0" tIns="0" rIns="0" bIns="0" rtlCol="0">
              <a:spAutoFit/>
            </a:bodyPr>
            <a:lstStyle/>
            <a:p>
              <a:r>
                <a:rPr lang="en-US" sz="1000" dirty="0">
                  <a:solidFill>
                    <a:schemeClr val="accent6">
                      <a:alpha val="80000"/>
                    </a:schemeClr>
                  </a:solidFill>
                </a:rPr>
                <a:t>σε σύγκριση με την προηγούμενη περίοδο</a:t>
              </a:r>
              <a:endParaRPr lang="en-IL" sz="1000" dirty="0">
                <a:solidFill>
                  <a:schemeClr val="accent6">
                    <a:alpha val="80000"/>
                  </a:schemeClr>
                </a:solidFill>
              </a:endParaRPr>
            </a:p>
          </p:txBody>
        </p:sp>
        <p:sp>
          <p:nvSpPr>
            <p:cNvPr id="2" name="Rectangle: Rounded Corners 1">
              <a:extLst>
                <a:ext uri="{FF2B5EF4-FFF2-40B4-BE49-F238E27FC236}">
                  <a16:creationId xmlns:a16="http://schemas.microsoft.com/office/drawing/2014/main" id="{1D9FE850-7CE0-486D-2E29-3C632B2E3AA6}"/>
                </a:ext>
              </a:extLst>
            </p:cNvPr>
            <p:cNvSpPr/>
            <p:nvPr/>
          </p:nvSpPr>
          <p:spPr>
            <a:xfrm>
              <a:off x="5899353" y="2159007"/>
              <a:ext cx="684000" cy="267514"/>
            </a:xfrm>
            <a:prstGeom prst="roundRect">
              <a:avLst>
                <a:gd name="adj" fmla="val 50000"/>
              </a:avLst>
            </a:prstGeom>
            <a:solidFill>
              <a:schemeClr val="bg2"/>
            </a:solidFill>
          </p:spPr>
          <p:txBody>
            <a:bodyPr wrap="square" lIns="18000" tIns="18000" rIns="18000" bIns="18000" rtlCol="0" anchor="ctr">
              <a:noAutofit/>
            </a:bodyPr>
            <a:lstStyle/>
            <a:p>
              <a:pPr algn="ctr"/>
              <a:r>
                <a:rPr lang="en-US" sz="1000" b="1" dirty="0">
                  <a:solidFill>
                    <a:schemeClr val="accent2">
                      <a:alpha val="80000"/>
                    </a:schemeClr>
                  </a:solidFill>
                </a:rPr>
                <a:t>+3.8%</a:t>
              </a:r>
              <a:r>
                <a:rPr lang="en-US" sz="1000" b="1" dirty="0" err="1">
                  <a:solidFill>
                    <a:schemeClr val="accent2">
                      <a:alpha val="80000"/>
                    </a:schemeClr>
                  </a:solidFill>
                </a:rPr>
                <a:t/>
              </a:r>
              <a:r>
                <a:rPr lang="en-US" sz="1000" b="1" dirty="0">
                  <a:solidFill>
                    <a:schemeClr val="accent2">
                      <a:alpha val="80000"/>
                    </a:schemeClr>
                  </a:solidFill>
                </a:rPr>
                <a:t/>
              </a:r>
            </a:p>
          </p:txBody>
        </p:sp>
      </p:grpSp>
      <p:grpSp>
        <p:nvGrpSpPr>
          <p:cNvPr id="12" name="Group 11">
            <a:extLst>
              <a:ext uri="{FF2B5EF4-FFF2-40B4-BE49-F238E27FC236}">
                <a16:creationId xmlns:a16="http://schemas.microsoft.com/office/drawing/2014/main" id="{85CA0656-A1F5-E4C3-3F54-AC0DB0D2CD70}"/>
              </a:ext>
            </a:extLst>
          </p:cNvPr>
          <p:cNvGrpSpPr/>
          <p:nvPr/>
        </p:nvGrpSpPr>
        <p:grpSpPr>
          <a:xfrm>
            <a:off x="8877708" y="2237983"/>
            <a:ext cx="1336238" cy="267513"/>
            <a:chOff x="9234964" y="2161783"/>
            <a:chExt cx="1336238" cy="267513"/>
          </a:xfrm>
        </p:grpSpPr>
        <p:sp>
          <p:nvSpPr>
            <p:cNvPr id="19" name="TextBox 18">
              <a:extLst>
                <a:ext uri="{FF2B5EF4-FFF2-40B4-BE49-F238E27FC236}">
                  <a16:creationId xmlns:a16="http://schemas.microsoft.com/office/drawing/2014/main" id="{6D2C0C1E-E141-3479-C345-0EB3177B5F7C}"/>
                </a:ext>
              </a:extLst>
            </p:cNvPr>
            <p:cNvSpPr txBox="1"/>
            <p:nvPr/>
          </p:nvSpPr>
          <p:spPr>
            <a:xfrm>
              <a:off x="10002135" y="2218595"/>
              <a:ext cx="569067" cy="153888"/>
            </a:xfrm>
            <a:prstGeom prst="rect">
              <a:avLst/>
            </a:prstGeom>
            <a:noFill/>
          </p:spPr>
          <p:txBody>
            <a:bodyPr wrap="none" lIns="0" tIns="0" rIns="0" bIns="0" rtlCol="0">
              <a:spAutoFit/>
            </a:bodyPr>
            <a:lstStyle/>
            <a:p>
              <a:r>
                <a:rPr lang="en-US" sz="1000" dirty="0">
                  <a:solidFill>
                    <a:schemeClr val="accent6">
                      <a:alpha val="80000"/>
                    </a:schemeClr>
                  </a:solidFill>
                </a:rPr>
                <a:t>σε σύγκριση με την προηγούμενη περίοδο</a:t>
              </a:r>
              <a:endParaRPr lang="en-IL" sz="1000" dirty="0">
                <a:solidFill>
                  <a:schemeClr val="accent6">
                    <a:alpha val="80000"/>
                  </a:schemeClr>
                </a:solidFill>
              </a:endParaRPr>
            </a:p>
          </p:txBody>
        </p:sp>
        <p:sp>
          <p:nvSpPr>
            <p:cNvPr id="13" name="Rectangle: Rounded Corners 12">
              <a:extLst>
                <a:ext uri="{FF2B5EF4-FFF2-40B4-BE49-F238E27FC236}">
                  <a16:creationId xmlns:a16="http://schemas.microsoft.com/office/drawing/2014/main" id="{8D420F09-E2FC-A423-9408-1A878CA86ABF}"/>
                </a:ext>
              </a:extLst>
            </p:cNvPr>
            <p:cNvSpPr/>
            <p:nvPr/>
          </p:nvSpPr>
          <p:spPr>
            <a:xfrm>
              <a:off x="9234964" y="2161783"/>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2">
                      <a:alpha val="80000"/>
                    </a:schemeClr>
                  </a:solidFill>
                </a:rPr>
                <a:t>+8.3%</a:t>
              </a:r>
              <a:r>
                <a:rPr lang="en-US" sz="1000" b="1" dirty="0" err="1">
                  <a:solidFill>
                    <a:schemeClr val="accent2">
                      <a:alpha val="80000"/>
                    </a:schemeClr>
                  </a:solidFill>
                </a:rPr>
                <a:t/>
              </a:r>
              <a:r>
                <a:rPr lang="en-US" sz="1000" b="1" dirty="0">
                  <a:solidFill>
                    <a:schemeClr val="accent2">
                      <a:alpha val="80000"/>
                    </a:schemeClr>
                  </a:solidFill>
                </a:rPr>
                <a:t/>
              </a:r>
              <a:endParaRPr lang="en-IL" sz="1000" b="1" dirty="0">
                <a:solidFill>
                  <a:schemeClr val="accent3">
                    <a:alpha val="80000"/>
                  </a:schemeClr>
                </a:solidFill>
              </a:endParaRPr>
            </a:p>
          </p:txBody>
        </p:sp>
      </p:grpSp>
      <p:grpSp>
        <p:nvGrpSpPr>
          <p:cNvPr id="16" name="Group 15">
            <a:extLst>
              <a:ext uri="{FF2B5EF4-FFF2-40B4-BE49-F238E27FC236}">
                <a16:creationId xmlns:a16="http://schemas.microsoft.com/office/drawing/2014/main" id="{55F021A3-77CC-D81D-8F55-4A90BAD2DD27}"/>
              </a:ext>
            </a:extLst>
          </p:cNvPr>
          <p:cNvGrpSpPr/>
          <p:nvPr/>
        </p:nvGrpSpPr>
        <p:grpSpPr>
          <a:xfrm>
            <a:off x="5632814" y="5070066"/>
            <a:ext cx="1325656" cy="267513"/>
            <a:chOff x="5836787" y="4993866"/>
            <a:chExt cx="1325656" cy="267513"/>
          </a:xfrm>
        </p:grpSpPr>
        <p:sp>
          <p:nvSpPr>
            <p:cNvPr id="24" name="TextBox 23">
              <a:extLst>
                <a:ext uri="{FF2B5EF4-FFF2-40B4-BE49-F238E27FC236}">
                  <a16:creationId xmlns:a16="http://schemas.microsoft.com/office/drawing/2014/main" id="{AC9102A4-31F0-3FC4-AFFE-03879225908F}"/>
                </a:ext>
              </a:extLst>
            </p:cNvPr>
            <p:cNvSpPr txBox="1"/>
            <p:nvPr/>
          </p:nvSpPr>
          <p:spPr>
            <a:xfrm>
              <a:off x="6593376" y="5050678"/>
              <a:ext cx="569067" cy="153888"/>
            </a:xfrm>
            <a:prstGeom prst="rect">
              <a:avLst/>
            </a:prstGeom>
            <a:noFill/>
          </p:spPr>
          <p:txBody>
            <a:bodyPr wrap="none" lIns="0" tIns="0" rIns="0" bIns="0" rtlCol="0">
              <a:spAutoFit/>
            </a:bodyPr>
            <a:lstStyle/>
            <a:p>
              <a:r>
                <a:rPr lang="en-US" sz="1000" dirty="0">
                  <a:solidFill>
                    <a:schemeClr val="accent6">
                      <a:alpha val="80000"/>
                    </a:schemeClr>
                  </a:solidFill>
                </a:rPr>
                <a:t>σε σύγκριση με την προηγούμενη περίοδο</a:t>
              </a:r>
              <a:endParaRPr lang="en-IL" sz="1000" dirty="0">
                <a:solidFill>
                  <a:schemeClr val="accent6">
                    <a:alpha val="80000"/>
                  </a:schemeClr>
                </a:solidFill>
              </a:endParaRPr>
            </a:p>
          </p:txBody>
        </p:sp>
        <p:sp>
          <p:nvSpPr>
            <p:cNvPr id="14" name="Rectangle: Rounded Corners 13">
              <a:extLst>
                <a:ext uri="{FF2B5EF4-FFF2-40B4-BE49-F238E27FC236}">
                  <a16:creationId xmlns:a16="http://schemas.microsoft.com/office/drawing/2014/main" id="{0242EF3D-0F2E-2BED-2BEA-F1FC1C5CD5A1}"/>
                </a:ext>
              </a:extLst>
            </p:cNvPr>
            <p:cNvSpPr/>
            <p:nvPr/>
          </p:nvSpPr>
          <p:spPr>
            <a:xfrm>
              <a:off x="5836787" y="4993866"/>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2">
                      <a:alpha val="80000"/>
                    </a:schemeClr>
                  </a:solidFill>
                </a:rPr>
                <a:t>+4.2%</a:t>
              </a:r>
              <a:r>
                <a:rPr lang="en-US" sz="1000" b="1" dirty="0" err="1">
                  <a:solidFill>
                    <a:schemeClr val="accent2">
                      <a:alpha val="80000"/>
                    </a:schemeClr>
                  </a:solidFill>
                </a:rPr>
                <a:t/>
              </a:r>
              <a:r>
                <a:rPr lang="en-US" sz="1000" b="1" dirty="0">
                  <a:solidFill>
                    <a:schemeClr val="accent2">
                      <a:alpha val="80000"/>
                    </a:schemeClr>
                  </a:solidFill>
                </a:rPr>
                <a:t/>
              </a:r>
              <a:endParaRPr lang="en-IL" sz="1000" b="1" dirty="0">
                <a:solidFill>
                  <a:schemeClr val="accent2">
                    <a:alpha val="80000"/>
                  </a:schemeClr>
                </a:solidFill>
              </a:endParaRPr>
            </a:p>
          </p:txBody>
        </p:sp>
      </p:grpSp>
      <p:sp>
        <p:nvSpPr>
          <p:cNvPr id="8" name="Rectangle 7">
            <a:extLst>
              <a:ext uri="{FF2B5EF4-FFF2-40B4-BE49-F238E27FC236}">
                <a16:creationId xmlns:a16="http://schemas.microsoft.com/office/drawing/2014/main" id="{EEAAAEBB-FFB2-97E9-4E54-809A9AAFFF3F}"/>
              </a:ext>
            </a:extLst>
          </p:cNvPr>
          <p:cNvSpPr/>
          <p:nvPr/>
        </p:nvSpPr>
        <p:spPr>
          <a:xfrm>
            <a:off x="206475" y="363231"/>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18" name="Rectangle: Rounded Corners 27">
            <a:extLst>
              <a:ext uri="{FF2B5EF4-FFF2-40B4-BE49-F238E27FC236}">
                <a16:creationId xmlns:a16="http://schemas.microsoft.com/office/drawing/2014/main" id="{640285D8-4F98-4590-013E-C748F42CADC7}"/>
              </a:ext>
            </a:extLst>
          </p:cNvPr>
          <p:cNvSpPr/>
          <p:nvPr/>
        </p:nvSpPr>
        <p:spPr>
          <a:xfrm>
            <a:off x="277093" y="304858"/>
            <a:ext cx="4405313" cy="432956"/>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54000" rIns="108000" bIns="54000" rtlCol="0" anchor="t">
            <a:spAutoFit/>
          </a:bodyPr>
          <a:lstStyle/>
          <a:p>
            <a:r>
              <a:rPr lang="en-US" sz="2000" b="1" dirty="0">
                <a:solidFill>
                  <a:schemeClr val="bg1"/>
                </a:solidFill>
              </a:rPr>
              <a:t>Ηλεκτρονικό «ψάρεμα»</a:t>
            </a:r>
            <a:endParaRPr lang="en-IL" sz="2000" b="1" dirty="0">
              <a:solidFill>
                <a:schemeClr val="bg1"/>
              </a:solidFill>
            </a:endParaRPr>
          </a:p>
        </p:txBody>
      </p:sp>
    </p:spTree>
    <p:extLst>
      <p:ext uri="{BB962C8B-B14F-4D97-AF65-F5344CB8AC3E}">
        <p14:creationId xmlns:p14="http://schemas.microsoft.com/office/powerpoint/2010/main" val="612164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present_day_resilience_3">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ED06DC-1008-AACA-D6BF-588C50C1D962}"/>
              </a:ext>
            </a:extLst>
          </p:cNvPr>
          <p:cNvSpPr txBox="1"/>
          <p:nvPr/>
        </p:nvSpPr>
        <p:spPr>
          <a:xfrm>
            <a:off x="5619750" y="1019203"/>
            <a:ext cx="2013378" cy="1846659"/>
          </a:xfrm>
          <a:prstGeom prst="rect">
            <a:avLst/>
          </a:prstGeom>
          <a:noFill/>
        </p:spPr>
        <p:txBody>
          <a:bodyPr wrap="square" lIns="0" tIns="0" rIns="0" bIns="0" rtlCol="0">
            <a:spAutoFit/>
          </a:bodyPr>
          <a:lstStyle/>
          <a:p>
            <a:r>
              <a:rPr lang="en-US" sz="4000" b="1" dirty="0">
                <a:solidFill>
                  <a:schemeClr val="accent6"/>
                </a:solidFill>
              </a:rPr>
              <a:t>53.8%</a:t>
            </a:r>
            <a:r>
              <a:rPr lang="en-US" sz="4000" b="1" dirty="0" err="1">
                <a:solidFill>
                  <a:schemeClr val="accent6"/>
                </a:solidFill>
              </a:rPr>
              <a:t/>
            </a:r>
            <a:r>
              <a:rPr lang="en-US" sz="4000" b="1" dirty="0">
                <a:solidFill>
                  <a:schemeClr val="accent6"/>
                </a:solidFill>
              </a:rPr>
              <a:t/>
            </a:r>
            <a:endParaRPr lang="en-IL" sz="4000" b="1" dirty="0">
              <a:solidFill>
                <a:schemeClr val="accent6"/>
              </a:solidFill>
            </a:endParaRPr>
          </a:p>
        </p:txBody>
      </p:sp>
      <p:sp>
        <p:nvSpPr>
          <p:cNvPr id="5" name="TextBox 4">
            <a:extLst>
              <a:ext uri="{FF2B5EF4-FFF2-40B4-BE49-F238E27FC236}">
                <a16:creationId xmlns:a16="http://schemas.microsoft.com/office/drawing/2014/main" id="{89E68EB9-CE82-6A38-9E97-6B39A27D7880}"/>
              </a:ext>
            </a:extLst>
          </p:cNvPr>
          <p:cNvSpPr txBox="1"/>
          <p:nvPr/>
        </p:nvSpPr>
        <p:spPr>
          <a:xfrm>
            <a:off x="5661319" y="1650227"/>
            <a:ext cx="2610000" cy="246221"/>
          </a:xfrm>
          <a:prstGeom prst="rect">
            <a:avLst/>
          </a:prstGeom>
          <a:noFill/>
        </p:spPr>
        <p:txBody>
          <a:bodyPr wrap="square" lIns="0" tIns="0" rIns="0" bIns="0" rtlCol="0">
            <a:spAutoFit/>
          </a:bodyPr>
          <a:lstStyle/>
          <a:p>
            <a:r>
              <a:rPr lang="en-US" sz="1600" dirty="0">
                <a:solidFill>
                  <a:schemeClr val="accent6">
                    <a:alpha val="80000"/>
                  </a:schemeClr>
                </a:solidFill>
              </a:rPr>
              <a:t>Μέσο ποσοστό ανοίγματος</a:t>
            </a:r>
            <a:endParaRPr lang="en-IL" sz="1600" dirty="0">
              <a:solidFill>
                <a:schemeClr val="accent6">
                  <a:alpha val="80000"/>
                </a:schemeClr>
              </a:solidFill>
            </a:endParaRPr>
          </a:p>
        </p:txBody>
      </p:sp>
      <p:sp>
        <p:nvSpPr>
          <p:cNvPr id="6" name="TextBox 5">
            <a:extLst>
              <a:ext uri="{FF2B5EF4-FFF2-40B4-BE49-F238E27FC236}">
                <a16:creationId xmlns:a16="http://schemas.microsoft.com/office/drawing/2014/main" id="{89B20B45-790C-8DB8-FF2F-4F14245ED956}"/>
              </a:ext>
            </a:extLst>
          </p:cNvPr>
          <p:cNvSpPr txBox="1"/>
          <p:nvPr/>
        </p:nvSpPr>
        <p:spPr>
          <a:xfrm>
            <a:off x="8852807" y="1019203"/>
            <a:ext cx="2013378" cy="2462213"/>
          </a:xfrm>
          <a:prstGeom prst="rect">
            <a:avLst/>
          </a:prstGeom>
          <a:noFill/>
        </p:spPr>
        <p:txBody>
          <a:bodyPr wrap="square" lIns="0" tIns="0" rIns="0" bIns="0" rtlCol="0">
            <a:spAutoFit/>
          </a:bodyPr>
          <a:lstStyle/>
          <a:p>
            <a:r>
              <a:rPr lang="en-US" sz="4000" b="1" dirty="0">
                <a:solidFill>
                  <a:schemeClr val="accent6"/>
                </a:solidFill>
              </a:rPr>
              <a:t>21.7%</a:t>
            </a:r>
            <a:r>
              <a:rPr lang="en-US" sz="4000" b="1" dirty="0" err="1">
                <a:solidFill>
                  <a:schemeClr val="accent6"/>
                </a:solidFill>
              </a:rPr>
              <a:t/>
            </a:r>
            <a:r>
              <a:rPr lang="en-US" sz="4000" b="1" dirty="0">
                <a:solidFill>
                  <a:schemeClr val="accent6"/>
                </a:solidFill>
              </a:rPr>
              <a:t/>
            </a:r>
            <a:endParaRPr lang="en-IL" sz="4000" b="1" dirty="0">
              <a:solidFill>
                <a:schemeClr val="accent6"/>
              </a:solidFill>
            </a:endParaRPr>
          </a:p>
        </p:txBody>
      </p:sp>
      <p:sp>
        <p:nvSpPr>
          <p:cNvPr id="7" name="TextBox 6">
            <a:extLst>
              <a:ext uri="{FF2B5EF4-FFF2-40B4-BE49-F238E27FC236}">
                <a16:creationId xmlns:a16="http://schemas.microsoft.com/office/drawing/2014/main" id="{70074A4B-0F6F-D0D9-3AC4-A64CEA90CE35}"/>
              </a:ext>
            </a:extLst>
          </p:cNvPr>
          <p:cNvSpPr txBox="1"/>
          <p:nvPr/>
        </p:nvSpPr>
        <p:spPr>
          <a:xfrm>
            <a:off x="8877707" y="1650227"/>
            <a:ext cx="2610000" cy="246221"/>
          </a:xfrm>
          <a:prstGeom prst="rect">
            <a:avLst/>
          </a:prstGeom>
          <a:noFill/>
        </p:spPr>
        <p:txBody>
          <a:bodyPr wrap="square" lIns="0" tIns="0" rIns="0" bIns="0" rtlCol="0">
            <a:spAutoFit/>
          </a:bodyPr>
          <a:lstStyle/>
          <a:p>
            <a:r>
              <a:rPr lang="en-US" sz="1600" dirty="0">
                <a:solidFill>
                  <a:schemeClr val="accent6">
                    <a:alpha val="80000"/>
                  </a:schemeClr>
                </a:solidFill>
              </a:rPr>
              <a:t>Ποσοστό απάντησης κουίζ</a:t>
            </a:r>
            <a:endParaRPr lang="en-IL" sz="1600" dirty="0">
              <a:solidFill>
                <a:schemeClr val="accent6">
                  <a:alpha val="80000"/>
                </a:schemeClr>
              </a:solidFill>
            </a:endParaRPr>
          </a:p>
        </p:txBody>
      </p:sp>
      <p:grpSp>
        <p:nvGrpSpPr>
          <p:cNvPr id="2" name="Group 1">
            <a:extLst>
              <a:ext uri="{FF2B5EF4-FFF2-40B4-BE49-F238E27FC236}">
                <a16:creationId xmlns:a16="http://schemas.microsoft.com/office/drawing/2014/main" id="{57959610-8BD7-94D5-9266-5BA952E799E4}"/>
              </a:ext>
            </a:extLst>
          </p:cNvPr>
          <p:cNvGrpSpPr/>
          <p:nvPr/>
        </p:nvGrpSpPr>
        <p:grpSpPr>
          <a:xfrm>
            <a:off x="5661319" y="2358803"/>
            <a:ext cx="1311030" cy="267513"/>
            <a:chOff x="5825613" y="2119328"/>
            <a:chExt cx="1311030" cy="267513"/>
          </a:xfrm>
        </p:grpSpPr>
        <p:sp>
          <p:nvSpPr>
            <p:cNvPr id="17" name="TextBox 16">
              <a:extLst>
                <a:ext uri="{FF2B5EF4-FFF2-40B4-BE49-F238E27FC236}">
                  <a16:creationId xmlns:a16="http://schemas.microsoft.com/office/drawing/2014/main" id="{4FB7FE64-69B6-E76F-DF0D-1D2F228FB738}"/>
                </a:ext>
              </a:extLst>
            </p:cNvPr>
            <p:cNvSpPr txBox="1"/>
            <p:nvPr/>
          </p:nvSpPr>
          <p:spPr>
            <a:xfrm>
              <a:off x="6567576" y="2176140"/>
              <a:ext cx="569067" cy="153888"/>
            </a:xfrm>
            <a:prstGeom prst="rect">
              <a:avLst/>
            </a:prstGeom>
            <a:noFill/>
          </p:spPr>
          <p:txBody>
            <a:bodyPr wrap="none" lIns="0" tIns="0" rIns="0" bIns="0" rtlCol="0">
              <a:spAutoFit/>
            </a:bodyPr>
            <a:lstStyle/>
            <a:p>
              <a:r>
                <a:rPr lang="en-US" sz="1000" dirty="0">
                  <a:solidFill>
                    <a:schemeClr val="accent6">
                      <a:alpha val="80000"/>
                    </a:schemeClr>
                  </a:solidFill>
                </a:rPr>
                <a:t>σε σύγκριση με την προηγούμενη περίοδο</a:t>
              </a:r>
              <a:endParaRPr lang="en-IL" sz="1000" dirty="0">
                <a:solidFill>
                  <a:schemeClr val="accent6">
                    <a:alpha val="80000"/>
                  </a:schemeClr>
                </a:solidFill>
              </a:endParaRPr>
            </a:p>
          </p:txBody>
        </p:sp>
        <p:sp>
          <p:nvSpPr>
            <p:cNvPr id="22" name="Rectangle: Rounded Corners 21">
              <a:extLst>
                <a:ext uri="{FF2B5EF4-FFF2-40B4-BE49-F238E27FC236}">
                  <a16:creationId xmlns:a16="http://schemas.microsoft.com/office/drawing/2014/main" id="{D2CBB89B-43D2-B2AC-7CCF-13E86D4BC693}"/>
                </a:ext>
              </a:extLst>
            </p:cNvPr>
            <p:cNvSpPr/>
            <p:nvPr/>
          </p:nvSpPr>
          <p:spPr>
            <a:xfrm>
              <a:off x="5825613" y="2119328"/>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3">
                      <a:alpha val="80000"/>
                    </a:schemeClr>
                  </a:solidFill>
                </a:rPr>
                <a:t>+22.1%</a:t>
              </a:r>
              <a:r>
                <a:rPr lang="en-US" sz="1000" b="1" dirty="0" err="1">
                  <a:solidFill>
                    <a:schemeClr val="accent3">
                      <a:alpha val="80000"/>
                    </a:schemeClr>
                  </a:solidFill>
                </a:rPr>
                <a:t/>
              </a:r>
              <a:r>
                <a:rPr lang="en-US" sz="1000" b="1" dirty="0">
                  <a:solidFill>
                    <a:schemeClr val="accent3">
                      <a:alpha val="80000"/>
                    </a:schemeClr>
                  </a:solidFill>
                </a:rPr>
                <a:t/>
              </a:r>
              <a:endParaRPr lang="en-IL" sz="1000" b="1" dirty="0">
                <a:solidFill>
                  <a:schemeClr val="accent2">
                    <a:alpha val="80000"/>
                  </a:schemeClr>
                </a:solidFill>
              </a:endParaRPr>
            </a:p>
          </p:txBody>
        </p:sp>
      </p:grpSp>
      <p:grpSp>
        <p:nvGrpSpPr>
          <p:cNvPr id="9" name="Group 8">
            <a:extLst>
              <a:ext uri="{FF2B5EF4-FFF2-40B4-BE49-F238E27FC236}">
                <a16:creationId xmlns:a16="http://schemas.microsoft.com/office/drawing/2014/main" id="{7D425891-5688-759D-238F-82A9AC8EB07D}"/>
              </a:ext>
            </a:extLst>
          </p:cNvPr>
          <p:cNvGrpSpPr/>
          <p:nvPr/>
        </p:nvGrpSpPr>
        <p:grpSpPr>
          <a:xfrm>
            <a:off x="8877708" y="2358803"/>
            <a:ext cx="1353463" cy="267513"/>
            <a:chOff x="9101469" y="2119328"/>
            <a:chExt cx="1353463" cy="267513"/>
          </a:xfrm>
        </p:grpSpPr>
        <p:sp>
          <p:nvSpPr>
            <p:cNvPr id="19" name="TextBox 18">
              <a:extLst>
                <a:ext uri="{FF2B5EF4-FFF2-40B4-BE49-F238E27FC236}">
                  <a16:creationId xmlns:a16="http://schemas.microsoft.com/office/drawing/2014/main" id="{6D2C0C1E-E141-3479-C345-0EB3177B5F7C}"/>
                </a:ext>
              </a:extLst>
            </p:cNvPr>
            <p:cNvSpPr txBox="1"/>
            <p:nvPr/>
          </p:nvSpPr>
          <p:spPr>
            <a:xfrm>
              <a:off x="9885865" y="2176140"/>
              <a:ext cx="569067" cy="153888"/>
            </a:xfrm>
            <a:prstGeom prst="rect">
              <a:avLst/>
            </a:prstGeom>
            <a:noFill/>
          </p:spPr>
          <p:txBody>
            <a:bodyPr wrap="none" lIns="0" tIns="0" rIns="0" bIns="0" rtlCol="0">
              <a:spAutoFit/>
            </a:bodyPr>
            <a:lstStyle/>
            <a:p>
              <a:r>
                <a:rPr lang="en-US" sz="1000" dirty="0">
                  <a:solidFill>
                    <a:schemeClr val="accent6">
                      <a:alpha val="80000"/>
                    </a:schemeClr>
                  </a:solidFill>
                </a:rPr>
                <a:t>σε σύγκριση με την προηγούμενη περίοδο</a:t>
              </a:r>
              <a:endParaRPr lang="en-IL" sz="1000" dirty="0">
                <a:solidFill>
                  <a:schemeClr val="accent6">
                    <a:alpha val="80000"/>
                  </a:schemeClr>
                </a:solidFill>
              </a:endParaRPr>
            </a:p>
          </p:txBody>
        </p:sp>
        <p:sp>
          <p:nvSpPr>
            <p:cNvPr id="23" name="Rectangle: Rounded Corners 22">
              <a:extLst>
                <a:ext uri="{FF2B5EF4-FFF2-40B4-BE49-F238E27FC236}">
                  <a16:creationId xmlns:a16="http://schemas.microsoft.com/office/drawing/2014/main" id="{4BAE9499-8318-6520-1FE5-80A204BCE1C4}"/>
                </a:ext>
              </a:extLst>
            </p:cNvPr>
            <p:cNvSpPr/>
            <p:nvPr/>
          </p:nvSpPr>
          <p:spPr>
            <a:xfrm>
              <a:off x="9101469" y="2119328"/>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3">
                      <a:alpha val="80000"/>
                    </a:schemeClr>
                  </a:solidFill>
                </a:rPr>
                <a:t>-1.2%</a:t>
              </a:r>
              <a:r>
                <a:rPr lang="en-US" sz="1000" b="1" dirty="0" err="1">
                  <a:solidFill>
                    <a:schemeClr val="accent3">
                      <a:alpha val="80000"/>
                    </a:schemeClr>
                  </a:solidFill>
                </a:rPr>
                <a:t/>
              </a:r>
              <a:r>
                <a:rPr lang="en-US" sz="1000" b="1" dirty="0">
                  <a:solidFill>
                    <a:schemeClr val="accent3">
                      <a:alpha val="80000"/>
                    </a:schemeClr>
                  </a:solidFill>
                </a:rPr>
                <a:t/>
              </a:r>
              <a:endParaRPr lang="en-IL" sz="1000" b="1" dirty="0">
                <a:solidFill>
                  <a:schemeClr val="accent3">
                    <a:alpha val="80000"/>
                  </a:schemeClr>
                </a:solidFill>
              </a:endParaRPr>
            </a:p>
          </p:txBody>
        </p:sp>
      </p:grpSp>
      <p:grpSp>
        <p:nvGrpSpPr>
          <p:cNvPr id="10" name="Group 9">
            <a:extLst>
              <a:ext uri="{FF2B5EF4-FFF2-40B4-BE49-F238E27FC236}">
                <a16:creationId xmlns:a16="http://schemas.microsoft.com/office/drawing/2014/main" id="{011CB0A5-631B-748B-9717-1C8601C309C8}"/>
              </a:ext>
            </a:extLst>
          </p:cNvPr>
          <p:cNvGrpSpPr/>
          <p:nvPr/>
        </p:nvGrpSpPr>
        <p:grpSpPr>
          <a:xfrm>
            <a:off x="5661319" y="2759074"/>
            <a:ext cx="1311031" cy="267513"/>
            <a:chOff x="5895875" y="2519599"/>
            <a:chExt cx="1311031" cy="267513"/>
          </a:xfrm>
        </p:grpSpPr>
        <p:sp>
          <p:nvSpPr>
            <p:cNvPr id="3" name="TextBox 2">
              <a:extLst>
                <a:ext uri="{FF2B5EF4-FFF2-40B4-BE49-F238E27FC236}">
                  <a16:creationId xmlns:a16="http://schemas.microsoft.com/office/drawing/2014/main" id="{D77315C7-E4DA-FABE-E121-783945620300}"/>
                </a:ext>
              </a:extLst>
            </p:cNvPr>
            <p:cNvSpPr txBox="1"/>
            <p:nvPr/>
          </p:nvSpPr>
          <p:spPr>
            <a:xfrm>
              <a:off x="6637839" y="2576411"/>
              <a:ext cx="569067" cy="153888"/>
            </a:xfrm>
            <a:prstGeom prst="rect">
              <a:avLst/>
            </a:prstGeom>
            <a:noFill/>
          </p:spPr>
          <p:txBody>
            <a:bodyPr wrap="none" lIns="0" tIns="0" rIns="0" bIns="0" rtlCol="0">
              <a:spAutoFit/>
            </a:bodyPr>
            <a:lstStyle/>
            <a:p>
              <a:r>
                <a:rPr lang="en-US" sz="1000" dirty="0">
                  <a:solidFill>
                    <a:schemeClr val="accent6">
                      <a:alpha val="80000"/>
                    </a:schemeClr>
                  </a:solidFill>
                </a:rPr>
                <a:t>Αθροιστικό ποσοστό ανοίγματος</a:t>
              </a:r>
              <a:endParaRPr lang="en-IL" sz="1000" dirty="0">
                <a:solidFill>
                  <a:schemeClr val="accent6">
                    <a:alpha val="80000"/>
                  </a:schemeClr>
                </a:solidFill>
              </a:endParaRPr>
            </a:p>
          </p:txBody>
        </p:sp>
        <p:sp>
          <p:nvSpPr>
            <p:cNvPr id="8" name="Rectangle: Rounded Corners 7">
              <a:extLst>
                <a:ext uri="{FF2B5EF4-FFF2-40B4-BE49-F238E27FC236}">
                  <a16:creationId xmlns:a16="http://schemas.microsoft.com/office/drawing/2014/main" id="{AB7F37DD-50B1-0DA3-39AB-662C656B76D5}"/>
                </a:ext>
              </a:extLst>
            </p:cNvPr>
            <p:cNvSpPr/>
            <p:nvPr/>
          </p:nvSpPr>
          <p:spPr>
            <a:xfrm>
              <a:off x="5895875" y="2519599"/>
              <a:ext cx="684000" cy="267513"/>
            </a:xfrm>
            <a:prstGeom prst="roundRect">
              <a:avLst>
                <a:gd name="adj" fmla="val 50000"/>
              </a:avLst>
            </a:prstGeom>
            <a:solidFill>
              <a:schemeClr val="bg2"/>
            </a:solidFill>
          </p:spPr>
          <p:txBody>
            <a:bodyPr wrap="none" lIns="18000" tIns="18000" rIns="18000" bIns="18000" rtlCol="0" anchor="ctr">
              <a:noAutofit/>
            </a:bodyPr>
            <a:lstStyle/>
            <a:p>
              <a:pPr algn="ctr"/>
              <a:r>
                <a:rPr lang="en-US" sz="1000" b="1" dirty="0">
                  <a:solidFill>
                    <a:schemeClr val="accent3">
                      <a:alpha val="80000"/>
                    </a:schemeClr>
                  </a:solidFill>
                </a:rPr>
                <a:t>0.0%</a:t>
              </a:r>
              <a:r>
                <a:rPr lang="en-US" sz="1000" b="1" dirty="0" err="1">
                  <a:solidFill>
                    <a:schemeClr val="accent3">
                      <a:alpha val="80000"/>
                    </a:schemeClr>
                  </a:solidFill>
                </a:rPr>
                <a:t/>
              </a:r>
              <a:r>
                <a:rPr lang="en-US" sz="1000" b="1" dirty="0">
                  <a:solidFill>
                    <a:schemeClr val="accent3">
                      <a:alpha val="80000"/>
                    </a:schemeClr>
                  </a:solidFill>
                </a:rPr>
                <a:t/>
              </a:r>
              <a:endParaRPr lang="en-IL" sz="1000" b="1" dirty="0">
                <a:solidFill>
                  <a:schemeClr val="accent3">
                    <a:alpha val="80000"/>
                  </a:schemeClr>
                </a:solidFill>
              </a:endParaRPr>
            </a:p>
          </p:txBody>
        </p:sp>
      </p:grpSp>
      <p:sp>
        <p:nvSpPr>
          <p:cNvPr id="11" name="Rectangle 10">
            <a:extLst>
              <a:ext uri="{FF2B5EF4-FFF2-40B4-BE49-F238E27FC236}">
                <a16:creationId xmlns:a16="http://schemas.microsoft.com/office/drawing/2014/main" id="{AD144FFF-A0D6-AD58-D2A9-63A3FFC15651}"/>
              </a:ext>
            </a:extLst>
          </p:cNvPr>
          <p:cNvSpPr/>
          <p:nvPr/>
        </p:nvSpPr>
        <p:spPr>
          <a:xfrm>
            <a:off x="206475" y="363231"/>
            <a:ext cx="45719" cy="3162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solidFill>
                <a:schemeClr val="bg1"/>
              </a:solidFill>
            </a:endParaRPr>
          </a:p>
        </p:txBody>
      </p:sp>
      <p:sp>
        <p:nvSpPr>
          <p:cNvPr id="12" name="Rectangle: Rounded Corners 27">
            <a:extLst>
              <a:ext uri="{FF2B5EF4-FFF2-40B4-BE49-F238E27FC236}">
                <a16:creationId xmlns:a16="http://schemas.microsoft.com/office/drawing/2014/main" id="{79AADF6D-3DA6-D535-7A71-709B59167742}"/>
              </a:ext>
            </a:extLst>
          </p:cNvPr>
          <p:cNvSpPr/>
          <p:nvPr/>
        </p:nvSpPr>
        <p:spPr>
          <a:xfrm>
            <a:off x="277093" y="304858"/>
            <a:ext cx="4405313" cy="432956"/>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54000" rIns="108000" bIns="54000" rtlCol="0" anchor="t">
            <a:spAutoFit/>
          </a:bodyPr>
          <a:lstStyle/>
          <a:p>
            <a:r>
              <a:rPr lang="en-US" sz="2000" b="1" dirty="0">
                <a:solidFill>
                  <a:schemeClr val="bg1"/>
                </a:solidFill>
              </a:rPr>
              <a:t>Σύντομο περιεχόμενο ευαισθητοποίησης</a:t>
            </a:r>
            <a:endParaRPr lang="en-IL" sz="2000" b="1" dirty="0">
              <a:solidFill>
                <a:schemeClr val="bg1"/>
              </a:solidFill>
            </a:endParaRPr>
          </a:p>
        </p:txBody>
      </p:sp>
    </p:spTree>
    <p:extLst>
      <p:ext uri="{BB962C8B-B14F-4D97-AF65-F5344CB8AC3E}">
        <p14:creationId xmlns:p14="http://schemas.microsoft.com/office/powerpoint/2010/main" val="61624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department_vulnerability_title">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869F1E-CE31-0ADE-34BD-B99AE0DBFA24}"/>
              </a:ext>
            </a:extLst>
          </p:cNvPr>
          <p:cNvSpPr txBox="1"/>
          <p:nvPr/>
        </p:nvSpPr>
        <p:spPr>
          <a:xfrm>
            <a:off x="3059709" y="1389415"/>
            <a:ext cx="3951515" cy="677108"/>
          </a:xfrm>
          <a:prstGeom prst="rect">
            <a:avLst/>
          </a:prstGeom>
          <a:noFill/>
        </p:spPr>
        <p:txBody>
          <a:bodyPr vert="horz" wrap="square" lIns="0" tIns="0" rIns="0" bIns="0" rtlCol="0">
            <a:spAutoFit/>
          </a:bodyPr>
          <a:lstStyle>
            <a:lvl1pPr indent="0">
              <a:lnSpc>
                <a:spcPct val="100000"/>
              </a:lnSpc>
              <a:spcBef>
                <a:spcPts val="1000"/>
              </a:spcBef>
              <a:buFont typeface="Arial" panose="020B0604020202020204" pitchFamily="34" charset="0"/>
              <a:buNone/>
              <a:defRPr lang="en-US" sz="4400" b="1" smtClean="0">
                <a:solidFill>
                  <a:schemeClr val="tx1">
                    <a:lumMod val="75000"/>
                    <a:lumOff val="25000"/>
                  </a:schemeClr>
                </a:solidFill>
              </a:defRPr>
            </a:lvl1pPr>
            <a:lvl2pPr marL="685800" indent="-228600">
              <a:lnSpc>
                <a:spcPct val="90000"/>
              </a:lnSpc>
              <a:spcBef>
                <a:spcPts val="500"/>
              </a:spcBef>
              <a:buFont typeface="Arial" panose="020B0604020202020204" pitchFamily="34" charset="0"/>
              <a:buChar char="•"/>
              <a:defRPr lang="en-US" smtClean="0"/>
            </a:lvl2pPr>
            <a:lvl3pPr marL="1143000" indent="-228600">
              <a:lnSpc>
                <a:spcPct val="90000"/>
              </a:lnSpc>
              <a:spcBef>
                <a:spcPts val="500"/>
              </a:spcBef>
              <a:buFont typeface="Arial" panose="020B0604020202020204" pitchFamily="34" charset="0"/>
              <a:buChar char="•"/>
              <a:defRPr lang="en-US" smtClean="0"/>
            </a:lvl3pPr>
            <a:lvl4pPr marL="1600200" indent="-228600">
              <a:lnSpc>
                <a:spcPct val="90000"/>
              </a:lnSpc>
              <a:spcBef>
                <a:spcPts val="500"/>
              </a:spcBef>
              <a:buFont typeface="Arial" panose="020B0604020202020204" pitchFamily="34" charset="0"/>
              <a:buChar char="•"/>
              <a:defRPr lang="en-US" smtClean="0"/>
            </a:lvl4pPr>
            <a:lvl5pPr marL="2057400" indent="-228600">
              <a:lnSpc>
                <a:spcPct val="90000"/>
              </a:lnSpc>
              <a:spcBef>
                <a:spcPts val="500"/>
              </a:spcBef>
              <a:buFont typeface="Arial" panose="020B0604020202020204" pitchFamily="34" charset="0"/>
              <a:buChar char="•"/>
              <a:defRPr lang="en-IL"/>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solidFill>
                  <a:schemeClr val="accent1"/>
                </a:solidFill>
              </a:rPr>
              <a:t>Τρωτότητα ανά τμήμα</a:t>
            </a:r>
            <a:endParaRPr lang="en-IL" dirty="0">
              <a:solidFill>
                <a:schemeClr val="accent1"/>
              </a:solidFill>
            </a:endParaRPr>
          </a:p>
        </p:txBody>
      </p:sp>
      <p:sp>
        <p:nvSpPr>
          <p:cNvPr id="3" name="TextBox 2">
            <a:extLst>
              <a:ext uri="{FF2B5EF4-FFF2-40B4-BE49-F238E27FC236}">
                <a16:creationId xmlns:a16="http://schemas.microsoft.com/office/drawing/2014/main" id="{1A601DAD-B0B2-CC61-FD26-6764E65D12BA}"/>
              </a:ext>
            </a:extLst>
          </p:cNvPr>
          <p:cNvSpPr txBox="1"/>
          <p:nvPr/>
        </p:nvSpPr>
        <p:spPr>
          <a:xfrm>
            <a:off x="3059708" y="3898850"/>
            <a:ext cx="4576207" cy="367005"/>
          </a:xfrm>
          <a:prstGeom prst="rect">
            <a:avLst/>
          </a:prstGeom>
          <a:solidFill>
            <a:schemeClr val="accent1"/>
          </a:solidFill>
          <a:ln>
            <a:noFill/>
          </a:ln>
        </p:spPr>
        <p:txBody>
          <a:bodyPr vert="horz" wrap="none" lIns="180000" tIns="72000" rIns="180000" bIns="72000" rtlCol="0" anchor="ctr">
            <a:spAutoFit/>
          </a:bodyPr>
          <a:lstStyle>
            <a:lvl1pPr indent="0">
              <a:lnSpc>
                <a:spcPct val="90000"/>
              </a:lnSpc>
              <a:spcBef>
                <a:spcPts val="1000"/>
              </a:spcBef>
              <a:buFont typeface="Arial" panose="020B0604020202020204" pitchFamily="34" charset="0"/>
              <a:buNone/>
              <a:defRPr lang="en-US" sz="1600" dirty="0">
                <a:solidFill>
                  <a:schemeClr val="lt1"/>
                </a:solidFill>
              </a:defRPr>
            </a:lvl1pPr>
            <a:lvl2pPr marL="685800" indent="-228600">
              <a:lnSpc>
                <a:spcPct val="90000"/>
              </a:lnSpc>
              <a:spcBef>
                <a:spcPts val="500"/>
              </a:spcBef>
              <a:buFont typeface="Arial" panose="020B0604020202020204" pitchFamily="34" charset="0"/>
              <a:buChar char="•"/>
              <a:defRPr sz="2400">
                <a:solidFill>
                  <a:schemeClr val="lt1"/>
                </a:solidFill>
              </a:defRPr>
            </a:lvl2pPr>
            <a:lvl3pPr marL="1143000" indent="-228600">
              <a:lnSpc>
                <a:spcPct val="90000"/>
              </a:lnSpc>
              <a:spcBef>
                <a:spcPts val="500"/>
              </a:spcBef>
              <a:buFont typeface="Arial" panose="020B0604020202020204" pitchFamily="34" charset="0"/>
              <a:buChar char="•"/>
              <a:defRPr sz="2000">
                <a:solidFill>
                  <a:schemeClr val="lt1"/>
                </a:solidFill>
              </a:defRPr>
            </a:lvl3pPr>
            <a:lvl4pPr marL="1600200" indent="-228600">
              <a:lnSpc>
                <a:spcPct val="90000"/>
              </a:lnSpc>
              <a:spcBef>
                <a:spcPts val="500"/>
              </a:spcBef>
              <a:buFont typeface="Arial" panose="020B0604020202020204" pitchFamily="34" charset="0"/>
              <a:buChar char="•"/>
              <a:defRPr>
                <a:solidFill>
                  <a:schemeClr val="lt1"/>
                </a:solidFill>
              </a:defRPr>
            </a:lvl4pPr>
            <a:lvl5pPr marL="2057400" indent="-228600">
              <a:lnSpc>
                <a:spcPct val="90000"/>
              </a:lnSpc>
              <a:spcBef>
                <a:spcPts val="500"/>
              </a:spcBef>
              <a:buFont typeface="Arial" panose="020B0604020202020204" pitchFamily="34" charset="0"/>
              <a:buChar char="•"/>
              <a:defRPr>
                <a:solidFill>
                  <a:schemeClr val="lt1"/>
                </a:solidFill>
              </a:defRPr>
            </a:lvl5pPr>
            <a:lvl6pPr marL="2514600" indent="-228600">
              <a:lnSpc>
                <a:spcPct val="90000"/>
              </a:lnSpc>
              <a:spcBef>
                <a:spcPts val="500"/>
              </a:spcBef>
              <a:buFont typeface="Arial" panose="020B0604020202020204" pitchFamily="34" charset="0"/>
              <a:buChar char="•"/>
              <a:defRPr>
                <a:solidFill>
                  <a:schemeClr val="lt1"/>
                </a:solidFill>
              </a:defRPr>
            </a:lvl6pPr>
            <a:lvl7pPr marL="2971800" indent="-228600">
              <a:lnSpc>
                <a:spcPct val="90000"/>
              </a:lnSpc>
              <a:spcBef>
                <a:spcPts val="500"/>
              </a:spcBef>
              <a:buFont typeface="Arial" panose="020B0604020202020204" pitchFamily="34" charset="0"/>
              <a:buChar char="•"/>
              <a:defRPr>
                <a:solidFill>
                  <a:schemeClr val="lt1"/>
                </a:solidFill>
              </a:defRPr>
            </a:lvl7pPr>
            <a:lvl8pPr marL="3429000" indent="-228600">
              <a:lnSpc>
                <a:spcPct val="90000"/>
              </a:lnSpc>
              <a:spcBef>
                <a:spcPts val="500"/>
              </a:spcBef>
              <a:buFont typeface="Arial" panose="020B0604020202020204" pitchFamily="34" charset="0"/>
              <a:buChar char="•"/>
              <a:defRPr>
                <a:solidFill>
                  <a:schemeClr val="lt1"/>
                </a:solidFill>
              </a:defRPr>
            </a:lvl8pPr>
            <a:lvl9pPr marL="3886200" indent="-228600">
              <a:lnSpc>
                <a:spcPct val="90000"/>
              </a:lnSpc>
              <a:spcBef>
                <a:spcPts val="500"/>
              </a:spcBef>
              <a:buFont typeface="Arial" panose="020B0604020202020204" pitchFamily="34" charset="0"/>
              <a:buChar char="•"/>
              <a:defRPr>
                <a:solidFill>
                  <a:schemeClr val="lt1"/>
                </a:solidFill>
              </a:defRPr>
            </a:lvl9pPr>
          </a:lstStyle>
          <a:p>
            <a:r>
              <a:rPr lang="en-US" dirty="0">
                <a:solidFill>
                  <a:schemeClr val="bg2"/>
                </a:solidFill>
              </a:rPr>
              <a:t>March 28, 2024</a:t>
            </a:r>
            <a:r>
              <a:rPr lang="en-US" dirty="0" err="1">
                <a:solidFill>
                  <a:schemeClr val="bg2"/>
                </a:solidFill>
              </a:rPr>
              <a:t/>
            </a:r>
            <a:r>
              <a:rPr lang="en-US" dirty="0">
                <a:solidFill>
                  <a:schemeClr val="bg2"/>
                </a:solidFill>
              </a:rPr>
              <a:t> - June 25, 2024</a:t>
            </a:r>
            <a:r>
              <a:rPr lang="en-US" dirty="0" err="1">
                <a:solidFill>
                  <a:schemeClr val="bg2"/>
                </a:solidFill>
              </a:rPr>
              <a:t/>
            </a:r>
            <a:r>
              <a:rPr lang="en-US" dirty="0">
                <a:solidFill>
                  <a:schemeClr val="bg2"/>
                </a:solidFill>
              </a:rPr>
              <a:t/>
            </a:r>
            <a:endParaRPr lang="en-IL" dirty="0">
              <a:solidFill>
                <a:schemeClr val="bg2"/>
              </a:solidFill>
            </a:endParaRPr>
          </a:p>
        </p:txBody>
      </p:sp>
    </p:spTree>
    <p:extLst>
      <p:ext uri="{BB962C8B-B14F-4D97-AF65-F5344CB8AC3E}">
        <p14:creationId xmlns:p14="http://schemas.microsoft.com/office/powerpoint/2010/main" val="3882684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department_vulnerability_by_click_rate">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D956A2D-2B0F-7712-C72D-F9E2D8D5B5B7}"/>
              </a:ext>
            </a:extLst>
          </p:cNvPr>
          <p:cNvSpPr/>
          <p:nvPr/>
        </p:nvSpPr>
        <p:spPr>
          <a:xfrm>
            <a:off x="573243" y="1143361"/>
            <a:ext cx="5409545" cy="369020"/>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54000" rIns="108000" bIns="54000" rtlCol="0" anchor="ctr">
            <a:spAutoFit/>
          </a:bodyPr>
          <a:lstStyle/>
          <a:p>
            <a:r>
              <a:rPr lang="en-US" sz="1600" b="1" dirty="0">
                <a:solidFill>
                  <a:schemeClr val="accent1"/>
                </a:solidFill>
              </a:rPr>
              <a:t>Ποσοστό κλικ</a:t>
            </a:r>
            <a:endParaRPr lang="en-IL" sz="1600" b="1" dirty="0">
              <a:solidFill>
                <a:schemeClr val="accent1"/>
              </a:solidFill>
            </a:endParaRPr>
          </a:p>
        </p:txBody>
      </p:sp>
      <p:graphicFrame>
        <p:nvGraphicFramePr>
          <p:cNvPr id="8" name="department_vulnerability_by_click_rate">
            <a:extLst>
              <a:ext uri="{FF2B5EF4-FFF2-40B4-BE49-F238E27FC236}">
                <a16:creationId xmlns:a16="http://schemas.microsoft.com/office/drawing/2014/main" id="{54D7CA48-6A1D-6918-5BF6-FF24997C3C60}"/>
              </a:ext>
            </a:extLst>
          </p:cNvPr>
          <p:cNvGraphicFramePr/>
          <p:nvPr>
            <p:extLst>
              <p:ext uri="{D42A27DB-BD31-4B8C-83A1-F6EECF244321}">
                <p14:modId xmlns:p14="http://schemas.microsoft.com/office/powerpoint/2010/main" val="1699035754"/>
              </p:ext>
            </p:extLst>
          </p:nvPr>
        </p:nvGraphicFramePr>
        <p:xfrm>
          <a:off x="143690" y="1709074"/>
          <a:ext cx="8425545" cy="5003208"/>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a:extLst>
              <a:ext uri="{FF2B5EF4-FFF2-40B4-BE49-F238E27FC236}">
                <a16:creationId xmlns:a16="http://schemas.microsoft.com/office/drawing/2014/main" id="{E5344E98-3D7D-DA5B-3101-24C77842571A}"/>
              </a:ext>
            </a:extLst>
          </p:cNvPr>
          <p:cNvSpPr/>
          <p:nvPr/>
        </p:nvSpPr>
        <p:spPr>
          <a:xfrm>
            <a:off x="527525" y="1161649"/>
            <a:ext cx="45719" cy="3162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2" name="TextBox 1">
            <a:extLst>
              <a:ext uri="{FF2B5EF4-FFF2-40B4-BE49-F238E27FC236}">
                <a16:creationId xmlns:a16="http://schemas.microsoft.com/office/drawing/2014/main" id="{1A4DE969-BB4D-53CF-AA71-89A38D1376AE}"/>
              </a:ext>
            </a:extLst>
          </p:cNvPr>
          <p:cNvSpPr txBox="1"/>
          <p:nvPr/>
        </p:nvSpPr>
        <p:spPr>
          <a:xfrm>
            <a:off x="527525" y="345943"/>
            <a:ext cx="5409546" cy="369332"/>
          </a:xfrm>
          <a:prstGeom prst="rect">
            <a:avLst/>
          </a:prstGeom>
          <a:noFill/>
        </p:spPr>
        <p:txBody>
          <a:bodyPr wrap="square" lIns="0" tIns="0" rIns="0" bIns="0" rtlCol="0">
            <a:noAutofit/>
          </a:bodyPr>
          <a:lstStyle/>
          <a:p>
            <a:r>
              <a:rPr lang="en-US" sz="2400" b="1" dirty="0">
                <a:solidFill>
                  <a:schemeClr val="accent1"/>
                </a:solidFill>
              </a:rPr>
              <a:t>Πιο ευάλωτα τμήματα</a:t>
            </a:r>
            <a:endParaRPr lang="en-IL" sz="2400" b="1" dirty="0">
              <a:solidFill>
                <a:schemeClr val="accent1"/>
              </a:solidFill>
            </a:endParaRPr>
          </a:p>
        </p:txBody>
      </p:sp>
    </p:spTree>
    <p:extLst>
      <p:ext uri="{BB962C8B-B14F-4D97-AF65-F5344CB8AC3E}">
        <p14:creationId xmlns:p14="http://schemas.microsoft.com/office/powerpoint/2010/main" val="3273674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department_vulnerability_by_click_number">
    <p:spTree>
      <p:nvGrpSpPr>
        <p:cNvPr id="1" name=""/>
        <p:cNvGrpSpPr/>
        <p:nvPr/>
      </p:nvGrpSpPr>
      <p:grpSpPr>
        <a:xfrm>
          <a:off x="0" y="0"/>
          <a:ext cx="0" cy="0"/>
          <a:chOff x="0" y="0"/>
          <a:chExt cx="0" cy="0"/>
        </a:xfrm>
      </p:grpSpPr>
      <p:graphicFrame>
        <p:nvGraphicFramePr>
          <p:cNvPr id="8" name="department_vulnerability_by_click_number">
            <a:extLst>
              <a:ext uri="{FF2B5EF4-FFF2-40B4-BE49-F238E27FC236}">
                <a16:creationId xmlns:a16="http://schemas.microsoft.com/office/drawing/2014/main" id="{54D7CA48-6A1D-6918-5BF6-FF24997C3C60}"/>
              </a:ext>
            </a:extLst>
          </p:cNvPr>
          <p:cNvGraphicFramePr/>
          <p:nvPr>
            <p:extLst>
              <p:ext uri="{D42A27DB-BD31-4B8C-83A1-F6EECF244321}">
                <p14:modId xmlns:p14="http://schemas.microsoft.com/office/powerpoint/2010/main" val="2242870980"/>
              </p:ext>
            </p:extLst>
          </p:nvPr>
        </p:nvGraphicFramePr>
        <p:xfrm>
          <a:off x="143690" y="1709074"/>
          <a:ext cx="8425545" cy="5003208"/>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a:extLst>
              <a:ext uri="{FF2B5EF4-FFF2-40B4-BE49-F238E27FC236}">
                <a16:creationId xmlns:a16="http://schemas.microsoft.com/office/drawing/2014/main" id="{C84A63ED-D2AB-49BF-B9B9-78ABE96AB6B0}"/>
              </a:ext>
            </a:extLst>
          </p:cNvPr>
          <p:cNvSpPr/>
          <p:nvPr/>
        </p:nvSpPr>
        <p:spPr>
          <a:xfrm>
            <a:off x="527525" y="1161649"/>
            <a:ext cx="45719" cy="31621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10" name="Rectangle: Rounded Corners 9">
            <a:extLst>
              <a:ext uri="{FF2B5EF4-FFF2-40B4-BE49-F238E27FC236}">
                <a16:creationId xmlns:a16="http://schemas.microsoft.com/office/drawing/2014/main" id="{8A81E29A-E291-BEF2-5303-AFFCB2A119E8}"/>
              </a:ext>
            </a:extLst>
          </p:cNvPr>
          <p:cNvSpPr/>
          <p:nvPr/>
        </p:nvSpPr>
        <p:spPr>
          <a:xfrm>
            <a:off x="573244" y="1143361"/>
            <a:ext cx="5522756" cy="369020"/>
          </a:xfrm>
          <a:prstGeom prst="roundRect">
            <a:avLst>
              <a:gd name="adj" fmla="val 7549"/>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54000" rIns="108000" bIns="54000" rtlCol="0" anchor="ctr">
            <a:spAutoFit/>
          </a:bodyPr>
          <a:lstStyle/>
          <a:p>
            <a:r>
              <a:rPr lang="en-US" sz="1600" b="1" dirty="0">
                <a:solidFill>
                  <a:schemeClr val="accent1"/>
                </a:solidFill>
              </a:rPr>
              <a:t>Αριθμός κλικ</a:t>
            </a:r>
            <a:endParaRPr lang="en-IL" sz="1600" b="1" dirty="0">
              <a:solidFill>
                <a:schemeClr val="accent1"/>
              </a:solidFill>
            </a:endParaRPr>
          </a:p>
        </p:txBody>
      </p:sp>
      <p:sp>
        <p:nvSpPr>
          <p:cNvPr id="4" name="TextBox 3">
            <a:extLst>
              <a:ext uri="{FF2B5EF4-FFF2-40B4-BE49-F238E27FC236}">
                <a16:creationId xmlns:a16="http://schemas.microsoft.com/office/drawing/2014/main" id="{93D58A0D-46C9-92B3-F070-402832D581B7}"/>
              </a:ext>
            </a:extLst>
          </p:cNvPr>
          <p:cNvSpPr txBox="1"/>
          <p:nvPr/>
        </p:nvSpPr>
        <p:spPr>
          <a:xfrm>
            <a:off x="527525" y="345943"/>
            <a:ext cx="5409546" cy="369332"/>
          </a:xfrm>
          <a:prstGeom prst="rect">
            <a:avLst/>
          </a:prstGeom>
          <a:noFill/>
        </p:spPr>
        <p:txBody>
          <a:bodyPr wrap="square" lIns="0" tIns="0" rIns="0" bIns="0" rtlCol="0">
            <a:noAutofit/>
          </a:bodyPr>
          <a:lstStyle/>
          <a:p>
            <a:r>
              <a:rPr lang="en-US" sz="2400" b="1" dirty="0">
                <a:solidFill>
                  <a:schemeClr val="accent1"/>
                </a:solidFill>
              </a:rPr>
              <a:t>Πιο ευάλωτα τμήματα</a:t>
            </a:r>
            <a:endParaRPr lang="en-IL" sz="2400" b="1" dirty="0">
              <a:solidFill>
                <a:schemeClr val="accent1"/>
              </a:solidFill>
            </a:endParaRPr>
          </a:p>
        </p:txBody>
      </p:sp>
    </p:spTree>
    <p:extLst>
      <p:ext uri="{BB962C8B-B14F-4D97-AF65-F5344CB8AC3E}">
        <p14:creationId xmlns:p14="http://schemas.microsoft.com/office/powerpoint/2010/main" val="2053209768"/>
      </p:ext>
    </p:extLst>
  </p:cSld>
  <p:clrMapOvr>
    <a:masterClrMapping/>
  </p:clrMapOvr>
</p:sld>
</file>

<file path=ppt/theme/theme1.xml><?xml version="1.0" encoding="utf-8"?>
<a:theme xmlns:a="http://schemas.openxmlformats.org/drawingml/2006/main" name="Office Theme">
  <a:themeElements>
    <a:clrScheme name="Custom 5">
      <a:dk1>
        <a:srgbClr val="000000"/>
      </a:dk1>
      <a:lt1>
        <a:sysClr val="window" lastClr="FFFFFF"/>
      </a:lt1>
      <a:dk2>
        <a:srgbClr val="637052"/>
      </a:dk2>
      <a:lt2>
        <a:srgbClr val="F7F8F8"/>
      </a:lt2>
      <a:accent1>
        <a:srgbClr val="004474"/>
      </a:accent1>
      <a:accent2>
        <a:srgbClr val="F2321B"/>
      </a:accent2>
      <a:accent3>
        <a:srgbClr val="59B198"/>
      </a:accent3>
      <a:accent4>
        <a:srgbClr val="9B8357"/>
      </a:accent4>
      <a:accent5>
        <a:srgbClr val="C2BC80"/>
      </a:accent5>
      <a:accent6>
        <a:srgbClr val="546E7A"/>
      </a:accent6>
      <a:hlink>
        <a:srgbClr val="2998E3"/>
      </a:hlink>
      <a:folHlink>
        <a:srgbClr val="8C8C8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B95C8FB452BFB4AA7BD98655FB2C433" ma:contentTypeVersion="13" ma:contentTypeDescription="Create a new document." ma:contentTypeScope="" ma:versionID="ac300665940b20fb736563506d164712">
  <xsd:schema xmlns:xsd="http://www.w3.org/2001/XMLSchema" xmlns:xs="http://www.w3.org/2001/XMLSchema" xmlns:p="http://schemas.microsoft.com/office/2006/metadata/properties" xmlns:ns3="e6bef08e-cd9b-42fc-9f3a-c6d435cdaa38" xmlns:ns4="a46330d2-cc8b-42b1-a894-e5b1dee9c206" targetNamespace="http://schemas.microsoft.com/office/2006/metadata/properties" ma:root="true" ma:fieldsID="6de6f1c308b4350daddf46ea5f155d31" ns3:_="" ns4:_="">
    <xsd:import namespace="e6bef08e-cd9b-42fc-9f3a-c6d435cdaa38"/>
    <xsd:import namespace="a46330d2-cc8b-42b1-a894-e5b1dee9c206"/>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3:_activity" minOccurs="0"/>
                <xsd:element ref="ns4:SharedWithUsers" minOccurs="0"/>
                <xsd:element ref="ns4:SharedWithDetails" minOccurs="0"/>
                <xsd:element ref="ns4:SharingHintHash"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6bef08e-cd9b-42fc-9f3a-c6d435cdaa3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SystemTags" ma:index="12" nillable="true" ma:displayName="MediaServiceSystemTags" ma:hidden="true" ma:internalName="MediaServiceSystemTags" ma:readOnly="true">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_activity" ma:index="16" nillable="true" ma:displayName="_activity" ma:hidden="true" ma:internalName="_activity">
      <xsd:simpleType>
        <xsd:restriction base="dms:Note"/>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46330d2-cc8b-42b1-a894-e5b1dee9c206"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e6bef08e-cd9b-42fc-9f3a-c6d435cdaa38" xsi:nil="true"/>
  </documentManagement>
</p:properties>
</file>

<file path=customXml/itemProps1.xml><?xml version="1.0" encoding="utf-8"?>
<ds:datastoreItem xmlns:ds="http://schemas.openxmlformats.org/officeDocument/2006/customXml" ds:itemID="{1544B387-CBCC-4C54-B641-F0BD23F035BB}">
  <ds:schemaRefs>
    <ds:schemaRef ds:uri="http://schemas.microsoft.com/sharepoint/v3/contenttype/forms"/>
  </ds:schemaRefs>
</ds:datastoreItem>
</file>

<file path=customXml/itemProps2.xml><?xml version="1.0" encoding="utf-8"?>
<ds:datastoreItem xmlns:ds="http://schemas.openxmlformats.org/officeDocument/2006/customXml" ds:itemID="{41015CD0-225E-481E-ABEC-4F5987B678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6bef08e-cd9b-42fc-9f3a-c6d435cdaa38"/>
    <ds:schemaRef ds:uri="a46330d2-cc8b-42b1-a894-e5b1dee9c2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FA6D67-8D9E-4BEB-9885-65DCE1B49C15}">
  <ds:schemaRefs>
    <ds:schemaRef ds:uri="http://purl.org/dc/elements/1.1/"/>
    <ds:schemaRef ds:uri="http://schemas.openxmlformats.org/package/2006/metadata/core-properties"/>
    <ds:schemaRef ds:uri="http://schemas.microsoft.com/office/infopath/2007/PartnerControls"/>
    <ds:schemaRef ds:uri="http://www.w3.org/XML/1998/namespace"/>
    <ds:schemaRef ds:uri="http://schemas.microsoft.com/office/2006/documentManagement/types"/>
    <ds:schemaRef ds:uri="http://purl.org/dc/dcmitype/"/>
    <ds:schemaRef ds:uri="http://schemas.microsoft.com/office/2006/metadata/properties"/>
    <ds:schemaRef ds:uri="a46330d2-cc8b-42b1-a894-e5b1dee9c206"/>
    <ds:schemaRef ds:uri="e6bef08e-cd9b-42fc-9f3a-c6d435cdaa38"/>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 2013 - 2022</Template>
  <TotalTime>21213</TotalTime>
  <Words>1911</Words>
  <Application>Microsoft Office PowerPoint</Application>
  <PresentationFormat>Widescreen</PresentationFormat>
  <Paragraphs>199</Paragraphs>
  <Slides>29</Slides>
  <Notes>29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29</vt:i4>
      </vt:variant>
    </vt:vector>
  </HeadingPairs>
  <TitlesOfParts>
    <vt:vector size="3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CybeReady PBR</dc:title>
  <dc:creator>Asaf Sagi</dc:creator>
  <cp:lastModifiedBy>Asaf Sagi</cp:lastModifiedBy>
  <cp:revision>377</cp:revision>
  <dcterms:created xsi:type="dcterms:W3CDTF">2023-05-22T14:36:47Z</dcterms:created>
  <dcterms:modified xsi:type="dcterms:W3CDTF">2024-11-12T09:25:13Z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0x010100BB95C8FB452BFB4AA7BD98655FB2C433</vt:lpwstr>
  </property>
</Properties>
</file>

<file path=docProps/thumbnail.jpeg>
</file>